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17"/>
  </p:notesMasterIdLst>
  <p:handoutMasterIdLst>
    <p:handoutMasterId r:id="rId18"/>
  </p:handoutMasterIdLst>
  <p:sldIdLst>
    <p:sldId id="608" r:id="rId5"/>
    <p:sldId id="406" r:id="rId6"/>
    <p:sldId id="612" r:id="rId7"/>
    <p:sldId id="618" r:id="rId8"/>
    <p:sldId id="619" r:id="rId9"/>
    <p:sldId id="620" r:id="rId10"/>
    <p:sldId id="621" r:id="rId11"/>
    <p:sldId id="623" r:id="rId12"/>
    <p:sldId id="622" r:id="rId13"/>
    <p:sldId id="624" r:id="rId14"/>
    <p:sldId id="625" r:id="rId15"/>
    <p:sldId id="617" r:id="rId1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Hypervisor POV" id="{BB7F9D2F-447A-46FC-BFE2-5B4B6B158FE7}">
          <p14:sldIdLst>
            <p14:sldId id="608"/>
            <p14:sldId id="406"/>
            <p14:sldId id="612"/>
            <p14:sldId id="618"/>
            <p14:sldId id="619"/>
            <p14:sldId id="620"/>
            <p14:sldId id="621"/>
            <p14:sldId id="623"/>
            <p14:sldId id="622"/>
            <p14:sldId id="624"/>
            <p14:sldId id="625"/>
            <p14:sldId id="617"/>
          </p14:sldIdLst>
        </p14:section>
      </p14:sectionLst>
    </p:ext>
    <p:ext uri="{EFAFB233-063F-42B5-8137-9DF3F51BA10A}">
      <p15:sldGuideLst xmlns:p15="http://schemas.microsoft.com/office/powerpoint/2012/main">
        <p15:guide id="1" orient="horz" pos="1620" userDrawn="1">
          <p15:clr>
            <a:srgbClr val="A4A3A4"/>
          </p15:clr>
        </p15:guide>
        <p15:guide id="2" pos="168" userDrawn="1">
          <p15:clr>
            <a:srgbClr val="A4A3A4"/>
          </p15:clr>
        </p15:guide>
        <p15:guide id="3" orient="horz" pos="444" userDrawn="1">
          <p15:clr>
            <a:srgbClr val="A4A3A4"/>
          </p15:clr>
        </p15:guide>
        <p15:guide id="4" orient="horz" pos="396" userDrawn="1">
          <p15:clr>
            <a:srgbClr val="A4A3A4"/>
          </p15:clr>
        </p15:guide>
        <p15:guide id="5" pos="5592" userDrawn="1">
          <p15:clr>
            <a:srgbClr val="A4A3A4"/>
          </p15:clr>
        </p15:guide>
        <p15:guide id="6" orient="horz" pos="2652" userDrawn="1">
          <p15:clr>
            <a:srgbClr val="A4A3A4"/>
          </p15:clr>
        </p15:guide>
        <p15:guide id="7" orient="horz"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C2"/>
    <a:srgbClr val="0071CE"/>
    <a:srgbClr val="69B13A"/>
    <a:srgbClr val="EDF2F9"/>
    <a:srgbClr val="007CC3"/>
    <a:srgbClr val="00B28F"/>
    <a:srgbClr val="61BBFF"/>
    <a:srgbClr val="00EABD"/>
    <a:srgbClr val="FBA217"/>
    <a:srgbClr val="061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D47EFA-B8F6-4BC1-BE5C-FC6900A34FE1}" v="117" dt="2024-05-20T15:46:36.4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308" y="48"/>
      </p:cViewPr>
      <p:guideLst>
        <p:guide orient="horz" pos="1620"/>
        <p:guide pos="168"/>
        <p:guide orient="horz" pos="444"/>
        <p:guide orient="horz" pos="396"/>
        <p:guide pos="5592"/>
        <p:guide orient="horz" pos="2652"/>
        <p:guide orient="horz"/>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D7FE84-3994-4358-BF04-3B69CE79DD0C}" type="doc">
      <dgm:prSet loTypeId="urn:microsoft.com/office/officeart/2005/8/layout/cycle8" loCatId="cycle" qsTypeId="urn:microsoft.com/office/officeart/2005/8/quickstyle/simple1" qsCatId="simple" csTypeId="urn:microsoft.com/office/officeart/2005/8/colors/accent1_2" csCatId="accent1"/>
      <dgm:spPr/>
      <dgm:t>
        <a:bodyPr/>
        <a:lstStyle/>
        <a:p>
          <a:endParaRPr lang="en-US"/>
        </a:p>
      </dgm:t>
    </dgm:pt>
    <dgm:pt modelId="{E0AE0465-B4F5-4FB2-8623-06A35092D88E}">
      <dgm:prSet/>
      <dgm:spPr/>
      <dgm:t>
        <a:bodyPr/>
        <a:lstStyle/>
        <a:p>
          <a:r>
            <a:rPr lang="en-US" b="0" i="0" baseline="0"/>
            <a:t>Landing Architecture</a:t>
          </a:r>
          <a:endParaRPr lang="en-US"/>
        </a:p>
      </dgm:t>
    </dgm:pt>
    <dgm:pt modelId="{E0EDBEBA-7E8E-4604-A3EC-5CC4D2366E60}" type="parTrans" cxnId="{DC405F43-7677-4A33-84DC-E60ED1CF0733}">
      <dgm:prSet/>
      <dgm:spPr/>
      <dgm:t>
        <a:bodyPr/>
        <a:lstStyle/>
        <a:p>
          <a:endParaRPr lang="en-US"/>
        </a:p>
      </dgm:t>
    </dgm:pt>
    <dgm:pt modelId="{7818C76F-54D5-413A-A251-841CABE01CA6}" type="sibTrans" cxnId="{DC405F43-7677-4A33-84DC-E60ED1CF0733}">
      <dgm:prSet/>
      <dgm:spPr/>
      <dgm:t>
        <a:bodyPr/>
        <a:lstStyle/>
        <a:p>
          <a:endParaRPr lang="en-US"/>
        </a:p>
      </dgm:t>
    </dgm:pt>
    <dgm:pt modelId="{267380C3-A802-46A6-8E33-41EA7AD9DAB7}">
      <dgm:prSet/>
      <dgm:spPr/>
      <dgm:t>
        <a:bodyPr/>
        <a:lstStyle/>
        <a:p>
          <a:r>
            <a:rPr lang="en-US" b="0" i="0" baseline="0"/>
            <a:t>Patch Management</a:t>
          </a:r>
          <a:endParaRPr lang="en-US"/>
        </a:p>
      </dgm:t>
    </dgm:pt>
    <dgm:pt modelId="{731410AE-F71A-4B99-9CA6-4F116F725C81}" type="parTrans" cxnId="{EF605593-2763-4F8D-BF6F-48E75F1E2691}">
      <dgm:prSet/>
      <dgm:spPr/>
      <dgm:t>
        <a:bodyPr/>
        <a:lstStyle/>
        <a:p>
          <a:endParaRPr lang="en-US"/>
        </a:p>
      </dgm:t>
    </dgm:pt>
    <dgm:pt modelId="{E3FABCD0-D8BB-4680-BE22-B942BCACAFDA}" type="sibTrans" cxnId="{EF605593-2763-4F8D-BF6F-48E75F1E2691}">
      <dgm:prSet/>
      <dgm:spPr/>
      <dgm:t>
        <a:bodyPr/>
        <a:lstStyle/>
        <a:p>
          <a:endParaRPr lang="en-US"/>
        </a:p>
      </dgm:t>
    </dgm:pt>
    <dgm:pt modelId="{2E3CC25C-0A33-4C00-8412-A86FD52E38DA}">
      <dgm:prSet/>
      <dgm:spPr/>
      <dgm:t>
        <a:bodyPr/>
        <a:lstStyle/>
        <a:p>
          <a:r>
            <a:rPr lang="en-US" b="0" i="0" baseline="0"/>
            <a:t>PAM Integration </a:t>
          </a:r>
          <a:endParaRPr lang="en-US"/>
        </a:p>
      </dgm:t>
    </dgm:pt>
    <dgm:pt modelId="{860206A6-CCE2-433B-B78C-67A61D9C5AFA}" type="parTrans" cxnId="{1D6AFD78-8F40-47E1-AD92-184A22A4FCD7}">
      <dgm:prSet/>
      <dgm:spPr/>
      <dgm:t>
        <a:bodyPr/>
        <a:lstStyle/>
        <a:p>
          <a:endParaRPr lang="en-US"/>
        </a:p>
      </dgm:t>
    </dgm:pt>
    <dgm:pt modelId="{E7FE7CAD-EB1B-4411-81E6-1F904761D069}" type="sibTrans" cxnId="{1D6AFD78-8F40-47E1-AD92-184A22A4FCD7}">
      <dgm:prSet/>
      <dgm:spPr/>
      <dgm:t>
        <a:bodyPr/>
        <a:lstStyle/>
        <a:p>
          <a:endParaRPr lang="en-US"/>
        </a:p>
      </dgm:t>
    </dgm:pt>
    <dgm:pt modelId="{6FB2EC87-D0AF-418D-BA8F-E54989EBD12A}">
      <dgm:prSet/>
      <dgm:spPr/>
      <dgm:t>
        <a:bodyPr/>
        <a:lstStyle/>
        <a:p>
          <a:r>
            <a:rPr lang="en-US" b="0" i="0" baseline="0"/>
            <a:t>RBAC Model </a:t>
          </a:r>
          <a:endParaRPr lang="en-US"/>
        </a:p>
      </dgm:t>
    </dgm:pt>
    <dgm:pt modelId="{DC12F41C-CC99-494B-839E-7A895F698BB0}" type="parTrans" cxnId="{9B07154F-B8EC-442F-AFE6-E95B72C1C359}">
      <dgm:prSet/>
      <dgm:spPr/>
      <dgm:t>
        <a:bodyPr/>
        <a:lstStyle/>
        <a:p>
          <a:endParaRPr lang="en-US"/>
        </a:p>
      </dgm:t>
    </dgm:pt>
    <dgm:pt modelId="{A6058B5E-0859-4450-BD33-0E37AD8BF206}" type="sibTrans" cxnId="{9B07154F-B8EC-442F-AFE6-E95B72C1C359}">
      <dgm:prSet/>
      <dgm:spPr/>
      <dgm:t>
        <a:bodyPr/>
        <a:lstStyle/>
        <a:p>
          <a:endParaRPr lang="en-US"/>
        </a:p>
      </dgm:t>
    </dgm:pt>
    <dgm:pt modelId="{063BFA5F-7AD0-4BFA-8B90-E2871274945A}">
      <dgm:prSet/>
      <dgm:spPr/>
      <dgm:t>
        <a:bodyPr/>
        <a:lstStyle/>
        <a:p>
          <a:r>
            <a:rPr lang="en-US" b="0" i="0" baseline="0"/>
            <a:t>Hardening Guidelines </a:t>
          </a:r>
          <a:endParaRPr lang="en-US"/>
        </a:p>
      </dgm:t>
    </dgm:pt>
    <dgm:pt modelId="{30943C41-2D14-4934-8E57-00C05CBF9DDC}" type="parTrans" cxnId="{2196AB3A-2B7A-4119-A7E2-E4B78B89DF10}">
      <dgm:prSet/>
      <dgm:spPr/>
      <dgm:t>
        <a:bodyPr/>
        <a:lstStyle/>
        <a:p>
          <a:endParaRPr lang="en-US"/>
        </a:p>
      </dgm:t>
    </dgm:pt>
    <dgm:pt modelId="{2AC3BF29-A2C8-44D4-9962-B7222305D748}" type="sibTrans" cxnId="{2196AB3A-2B7A-4119-A7E2-E4B78B89DF10}">
      <dgm:prSet/>
      <dgm:spPr/>
      <dgm:t>
        <a:bodyPr/>
        <a:lstStyle/>
        <a:p>
          <a:endParaRPr lang="en-US"/>
        </a:p>
      </dgm:t>
    </dgm:pt>
    <dgm:pt modelId="{48317E48-B1FA-405E-873A-121D8FB570B4}">
      <dgm:prSet/>
      <dgm:spPr/>
      <dgm:t>
        <a:bodyPr/>
        <a:lstStyle/>
        <a:p>
          <a:r>
            <a:rPr lang="en-US" b="0" i="0" baseline="0"/>
            <a:t>Integration Guidelines</a:t>
          </a:r>
          <a:endParaRPr lang="en-US"/>
        </a:p>
      </dgm:t>
    </dgm:pt>
    <dgm:pt modelId="{539FCB2D-D98F-4B82-90CC-1453B7B0D15C}" type="parTrans" cxnId="{F6F2D062-957A-4780-9040-BAA18EFC25E8}">
      <dgm:prSet/>
      <dgm:spPr/>
      <dgm:t>
        <a:bodyPr/>
        <a:lstStyle/>
        <a:p>
          <a:endParaRPr lang="en-US"/>
        </a:p>
      </dgm:t>
    </dgm:pt>
    <dgm:pt modelId="{C6E17AE8-EE9A-4D18-BFA0-AC98D7744071}" type="sibTrans" cxnId="{F6F2D062-957A-4780-9040-BAA18EFC25E8}">
      <dgm:prSet/>
      <dgm:spPr/>
      <dgm:t>
        <a:bodyPr/>
        <a:lstStyle/>
        <a:p>
          <a:endParaRPr lang="en-US"/>
        </a:p>
      </dgm:t>
    </dgm:pt>
    <dgm:pt modelId="{81C21F1A-177E-479D-9969-0C014A5996D1}" type="pres">
      <dgm:prSet presAssocID="{E3D7FE84-3994-4358-BF04-3B69CE79DD0C}" presName="compositeShape" presStyleCnt="0">
        <dgm:presLayoutVars>
          <dgm:chMax val="7"/>
          <dgm:dir/>
          <dgm:resizeHandles val="exact"/>
        </dgm:presLayoutVars>
      </dgm:prSet>
      <dgm:spPr/>
    </dgm:pt>
    <dgm:pt modelId="{8027E093-56AF-4457-A932-B1EDD9D7DE56}" type="pres">
      <dgm:prSet presAssocID="{E3D7FE84-3994-4358-BF04-3B69CE79DD0C}" presName="wedge1" presStyleLbl="node1" presStyleIdx="0" presStyleCnt="6"/>
      <dgm:spPr/>
    </dgm:pt>
    <dgm:pt modelId="{CF7388AB-A172-4F15-89A8-D62C02AC31B3}" type="pres">
      <dgm:prSet presAssocID="{E3D7FE84-3994-4358-BF04-3B69CE79DD0C}" presName="dummy1a" presStyleCnt="0"/>
      <dgm:spPr/>
    </dgm:pt>
    <dgm:pt modelId="{A3B24E81-A51C-4D69-BB76-AB92878A768F}" type="pres">
      <dgm:prSet presAssocID="{E3D7FE84-3994-4358-BF04-3B69CE79DD0C}" presName="dummy1b" presStyleCnt="0"/>
      <dgm:spPr/>
    </dgm:pt>
    <dgm:pt modelId="{09D949C6-D707-4D53-B84E-6ABF4ECCFF1F}" type="pres">
      <dgm:prSet presAssocID="{E3D7FE84-3994-4358-BF04-3B69CE79DD0C}" presName="wedge1Tx" presStyleLbl="node1" presStyleIdx="0" presStyleCnt="6">
        <dgm:presLayoutVars>
          <dgm:chMax val="0"/>
          <dgm:chPref val="0"/>
          <dgm:bulletEnabled val="1"/>
        </dgm:presLayoutVars>
      </dgm:prSet>
      <dgm:spPr/>
    </dgm:pt>
    <dgm:pt modelId="{C6D938C5-AC1F-47F5-AF7A-53961AD72338}" type="pres">
      <dgm:prSet presAssocID="{E3D7FE84-3994-4358-BF04-3B69CE79DD0C}" presName="wedge2" presStyleLbl="node1" presStyleIdx="1" presStyleCnt="6"/>
      <dgm:spPr/>
    </dgm:pt>
    <dgm:pt modelId="{5DDA5714-B5AA-43EA-8C47-6D8593DF504A}" type="pres">
      <dgm:prSet presAssocID="{E3D7FE84-3994-4358-BF04-3B69CE79DD0C}" presName="dummy2a" presStyleCnt="0"/>
      <dgm:spPr/>
    </dgm:pt>
    <dgm:pt modelId="{4609349D-CCD4-4077-BB5F-64C1FB10E74B}" type="pres">
      <dgm:prSet presAssocID="{E3D7FE84-3994-4358-BF04-3B69CE79DD0C}" presName="dummy2b" presStyleCnt="0"/>
      <dgm:spPr/>
    </dgm:pt>
    <dgm:pt modelId="{9155F92B-8C03-40F6-9A0E-A7584F3F6228}" type="pres">
      <dgm:prSet presAssocID="{E3D7FE84-3994-4358-BF04-3B69CE79DD0C}" presName="wedge2Tx" presStyleLbl="node1" presStyleIdx="1" presStyleCnt="6">
        <dgm:presLayoutVars>
          <dgm:chMax val="0"/>
          <dgm:chPref val="0"/>
          <dgm:bulletEnabled val="1"/>
        </dgm:presLayoutVars>
      </dgm:prSet>
      <dgm:spPr/>
    </dgm:pt>
    <dgm:pt modelId="{6B25DB92-FA8C-460A-959D-822C142A0EAA}" type="pres">
      <dgm:prSet presAssocID="{E3D7FE84-3994-4358-BF04-3B69CE79DD0C}" presName="wedge3" presStyleLbl="node1" presStyleIdx="2" presStyleCnt="6"/>
      <dgm:spPr/>
    </dgm:pt>
    <dgm:pt modelId="{F2225082-2C65-4D7C-B548-48D1CBC828D1}" type="pres">
      <dgm:prSet presAssocID="{E3D7FE84-3994-4358-BF04-3B69CE79DD0C}" presName="dummy3a" presStyleCnt="0"/>
      <dgm:spPr/>
    </dgm:pt>
    <dgm:pt modelId="{487B9C1D-8616-440B-853A-48421099CDD4}" type="pres">
      <dgm:prSet presAssocID="{E3D7FE84-3994-4358-BF04-3B69CE79DD0C}" presName="dummy3b" presStyleCnt="0"/>
      <dgm:spPr/>
    </dgm:pt>
    <dgm:pt modelId="{DD93A2E3-6869-4645-BED8-514994CAA0FF}" type="pres">
      <dgm:prSet presAssocID="{E3D7FE84-3994-4358-BF04-3B69CE79DD0C}" presName="wedge3Tx" presStyleLbl="node1" presStyleIdx="2" presStyleCnt="6">
        <dgm:presLayoutVars>
          <dgm:chMax val="0"/>
          <dgm:chPref val="0"/>
          <dgm:bulletEnabled val="1"/>
        </dgm:presLayoutVars>
      </dgm:prSet>
      <dgm:spPr/>
    </dgm:pt>
    <dgm:pt modelId="{040F3F2A-351F-40DD-A4A7-972541D2A1AC}" type="pres">
      <dgm:prSet presAssocID="{E3D7FE84-3994-4358-BF04-3B69CE79DD0C}" presName="wedge4" presStyleLbl="node1" presStyleIdx="3" presStyleCnt="6"/>
      <dgm:spPr/>
    </dgm:pt>
    <dgm:pt modelId="{66B93447-7E50-4CE9-BA2C-792659C7A84A}" type="pres">
      <dgm:prSet presAssocID="{E3D7FE84-3994-4358-BF04-3B69CE79DD0C}" presName="dummy4a" presStyleCnt="0"/>
      <dgm:spPr/>
    </dgm:pt>
    <dgm:pt modelId="{AB7C16C0-695A-4987-8405-757D347BBE3E}" type="pres">
      <dgm:prSet presAssocID="{E3D7FE84-3994-4358-BF04-3B69CE79DD0C}" presName="dummy4b" presStyleCnt="0"/>
      <dgm:spPr/>
    </dgm:pt>
    <dgm:pt modelId="{5B72E075-2BB2-4A09-B42A-7127EAF97201}" type="pres">
      <dgm:prSet presAssocID="{E3D7FE84-3994-4358-BF04-3B69CE79DD0C}" presName="wedge4Tx" presStyleLbl="node1" presStyleIdx="3" presStyleCnt="6">
        <dgm:presLayoutVars>
          <dgm:chMax val="0"/>
          <dgm:chPref val="0"/>
          <dgm:bulletEnabled val="1"/>
        </dgm:presLayoutVars>
      </dgm:prSet>
      <dgm:spPr/>
    </dgm:pt>
    <dgm:pt modelId="{EA6E6A40-7F14-4FB6-A9FF-F6E4BD0B12A8}" type="pres">
      <dgm:prSet presAssocID="{E3D7FE84-3994-4358-BF04-3B69CE79DD0C}" presName="wedge5" presStyleLbl="node1" presStyleIdx="4" presStyleCnt="6"/>
      <dgm:spPr/>
    </dgm:pt>
    <dgm:pt modelId="{55F9D02D-649B-40C0-AE6B-DF2030832288}" type="pres">
      <dgm:prSet presAssocID="{E3D7FE84-3994-4358-BF04-3B69CE79DD0C}" presName="dummy5a" presStyleCnt="0"/>
      <dgm:spPr/>
    </dgm:pt>
    <dgm:pt modelId="{4ED22C8A-E3BB-4190-9576-9838944D7463}" type="pres">
      <dgm:prSet presAssocID="{E3D7FE84-3994-4358-BF04-3B69CE79DD0C}" presName="dummy5b" presStyleCnt="0"/>
      <dgm:spPr/>
    </dgm:pt>
    <dgm:pt modelId="{F0F516E5-4733-41C3-8470-14A88EDBCFAD}" type="pres">
      <dgm:prSet presAssocID="{E3D7FE84-3994-4358-BF04-3B69CE79DD0C}" presName="wedge5Tx" presStyleLbl="node1" presStyleIdx="4" presStyleCnt="6">
        <dgm:presLayoutVars>
          <dgm:chMax val="0"/>
          <dgm:chPref val="0"/>
          <dgm:bulletEnabled val="1"/>
        </dgm:presLayoutVars>
      </dgm:prSet>
      <dgm:spPr/>
    </dgm:pt>
    <dgm:pt modelId="{9A6A4EFF-3CFE-4F7F-B806-16006E216201}" type="pres">
      <dgm:prSet presAssocID="{E3D7FE84-3994-4358-BF04-3B69CE79DD0C}" presName="wedge6" presStyleLbl="node1" presStyleIdx="5" presStyleCnt="6"/>
      <dgm:spPr/>
    </dgm:pt>
    <dgm:pt modelId="{487415C3-AEAA-4E8C-B0CC-5A6A8F779EBB}" type="pres">
      <dgm:prSet presAssocID="{E3D7FE84-3994-4358-BF04-3B69CE79DD0C}" presName="dummy6a" presStyleCnt="0"/>
      <dgm:spPr/>
    </dgm:pt>
    <dgm:pt modelId="{3819D849-5AB8-4E08-88BF-E557A8C4ACBD}" type="pres">
      <dgm:prSet presAssocID="{E3D7FE84-3994-4358-BF04-3B69CE79DD0C}" presName="dummy6b" presStyleCnt="0"/>
      <dgm:spPr/>
    </dgm:pt>
    <dgm:pt modelId="{BB0A1F87-8325-4BF6-9F3F-A55766232271}" type="pres">
      <dgm:prSet presAssocID="{E3D7FE84-3994-4358-BF04-3B69CE79DD0C}" presName="wedge6Tx" presStyleLbl="node1" presStyleIdx="5" presStyleCnt="6">
        <dgm:presLayoutVars>
          <dgm:chMax val="0"/>
          <dgm:chPref val="0"/>
          <dgm:bulletEnabled val="1"/>
        </dgm:presLayoutVars>
      </dgm:prSet>
      <dgm:spPr/>
    </dgm:pt>
    <dgm:pt modelId="{6D2A4002-7D62-4EA2-A65F-28E52C4C2C37}" type="pres">
      <dgm:prSet presAssocID="{7818C76F-54D5-413A-A251-841CABE01CA6}" presName="arrowWedge1" presStyleLbl="fgSibTrans2D1" presStyleIdx="0" presStyleCnt="6"/>
      <dgm:spPr/>
    </dgm:pt>
    <dgm:pt modelId="{FD625845-FF9E-412F-A6C4-8B54DE34E0BD}" type="pres">
      <dgm:prSet presAssocID="{E3FABCD0-D8BB-4680-BE22-B942BCACAFDA}" presName="arrowWedge2" presStyleLbl="fgSibTrans2D1" presStyleIdx="1" presStyleCnt="6"/>
      <dgm:spPr/>
    </dgm:pt>
    <dgm:pt modelId="{16C93F0F-04E8-41FF-8ADC-DC67EDF85C73}" type="pres">
      <dgm:prSet presAssocID="{E7FE7CAD-EB1B-4411-81E6-1F904761D069}" presName="arrowWedge3" presStyleLbl="fgSibTrans2D1" presStyleIdx="2" presStyleCnt="6"/>
      <dgm:spPr/>
    </dgm:pt>
    <dgm:pt modelId="{4701DCB4-ECBC-447B-AC9A-CB5E315D9B94}" type="pres">
      <dgm:prSet presAssocID="{A6058B5E-0859-4450-BD33-0E37AD8BF206}" presName="arrowWedge4" presStyleLbl="fgSibTrans2D1" presStyleIdx="3" presStyleCnt="6"/>
      <dgm:spPr/>
    </dgm:pt>
    <dgm:pt modelId="{63536742-9DCD-48A9-A739-6DF4A17E87B3}" type="pres">
      <dgm:prSet presAssocID="{2AC3BF29-A2C8-44D4-9962-B7222305D748}" presName="arrowWedge5" presStyleLbl="fgSibTrans2D1" presStyleIdx="4" presStyleCnt="6"/>
      <dgm:spPr/>
    </dgm:pt>
    <dgm:pt modelId="{CCC42634-CE00-4A59-B38C-78FBEA987D4F}" type="pres">
      <dgm:prSet presAssocID="{C6E17AE8-EE9A-4D18-BFA0-AC98D7744071}" presName="arrowWedge6" presStyleLbl="fgSibTrans2D1" presStyleIdx="5" presStyleCnt="6"/>
      <dgm:spPr/>
    </dgm:pt>
  </dgm:ptLst>
  <dgm:cxnLst>
    <dgm:cxn modelId="{529AB101-1BE0-4215-A3E9-5BEA6847774E}" type="presOf" srcId="{6FB2EC87-D0AF-418D-BA8F-E54989EBD12A}" destId="{040F3F2A-351F-40DD-A4A7-972541D2A1AC}" srcOrd="0" destOrd="0" presId="urn:microsoft.com/office/officeart/2005/8/layout/cycle8"/>
    <dgm:cxn modelId="{8D47A309-F580-4952-B86C-537486AEBB04}" type="presOf" srcId="{E0AE0465-B4F5-4FB2-8623-06A35092D88E}" destId="{09D949C6-D707-4D53-B84E-6ABF4ECCFF1F}" srcOrd="1" destOrd="0" presId="urn:microsoft.com/office/officeart/2005/8/layout/cycle8"/>
    <dgm:cxn modelId="{22EB3E11-5E89-42B8-9605-A00203662005}" type="presOf" srcId="{6FB2EC87-D0AF-418D-BA8F-E54989EBD12A}" destId="{5B72E075-2BB2-4A09-B42A-7127EAF97201}" srcOrd="1" destOrd="0" presId="urn:microsoft.com/office/officeart/2005/8/layout/cycle8"/>
    <dgm:cxn modelId="{703B8023-F80D-402B-8F22-5A7869E9BB95}" type="presOf" srcId="{267380C3-A802-46A6-8E33-41EA7AD9DAB7}" destId="{9155F92B-8C03-40F6-9A0E-A7584F3F6228}" srcOrd="1" destOrd="0" presId="urn:microsoft.com/office/officeart/2005/8/layout/cycle8"/>
    <dgm:cxn modelId="{2196AB3A-2B7A-4119-A7E2-E4B78B89DF10}" srcId="{E3D7FE84-3994-4358-BF04-3B69CE79DD0C}" destId="{063BFA5F-7AD0-4BFA-8B90-E2871274945A}" srcOrd="4" destOrd="0" parTransId="{30943C41-2D14-4934-8E57-00C05CBF9DDC}" sibTransId="{2AC3BF29-A2C8-44D4-9962-B7222305D748}"/>
    <dgm:cxn modelId="{6123DA3B-94B9-4A1F-AE69-5F131C30E6EE}" type="presOf" srcId="{2E3CC25C-0A33-4C00-8412-A86FD52E38DA}" destId="{DD93A2E3-6869-4645-BED8-514994CAA0FF}" srcOrd="1" destOrd="0" presId="urn:microsoft.com/office/officeart/2005/8/layout/cycle8"/>
    <dgm:cxn modelId="{F6F2D062-957A-4780-9040-BAA18EFC25E8}" srcId="{E3D7FE84-3994-4358-BF04-3B69CE79DD0C}" destId="{48317E48-B1FA-405E-873A-121D8FB570B4}" srcOrd="5" destOrd="0" parTransId="{539FCB2D-D98F-4B82-90CC-1453B7B0D15C}" sibTransId="{C6E17AE8-EE9A-4D18-BFA0-AC98D7744071}"/>
    <dgm:cxn modelId="{DC405F43-7677-4A33-84DC-E60ED1CF0733}" srcId="{E3D7FE84-3994-4358-BF04-3B69CE79DD0C}" destId="{E0AE0465-B4F5-4FB2-8623-06A35092D88E}" srcOrd="0" destOrd="0" parTransId="{E0EDBEBA-7E8E-4604-A3EC-5CC4D2366E60}" sibTransId="{7818C76F-54D5-413A-A251-841CABE01CA6}"/>
    <dgm:cxn modelId="{3D554647-22BE-47B5-A473-72B51F9E3B0D}" type="presOf" srcId="{063BFA5F-7AD0-4BFA-8B90-E2871274945A}" destId="{EA6E6A40-7F14-4FB6-A9FF-F6E4BD0B12A8}" srcOrd="0" destOrd="0" presId="urn:microsoft.com/office/officeart/2005/8/layout/cycle8"/>
    <dgm:cxn modelId="{9B07154F-B8EC-442F-AFE6-E95B72C1C359}" srcId="{E3D7FE84-3994-4358-BF04-3B69CE79DD0C}" destId="{6FB2EC87-D0AF-418D-BA8F-E54989EBD12A}" srcOrd="3" destOrd="0" parTransId="{DC12F41C-CC99-494B-839E-7A895F698BB0}" sibTransId="{A6058B5E-0859-4450-BD33-0E37AD8BF206}"/>
    <dgm:cxn modelId="{1D6AFD78-8F40-47E1-AD92-184A22A4FCD7}" srcId="{E3D7FE84-3994-4358-BF04-3B69CE79DD0C}" destId="{2E3CC25C-0A33-4C00-8412-A86FD52E38DA}" srcOrd="2" destOrd="0" parTransId="{860206A6-CCE2-433B-B78C-67A61D9C5AFA}" sibTransId="{E7FE7CAD-EB1B-4411-81E6-1F904761D069}"/>
    <dgm:cxn modelId="{A9228487-687D-4481-A3E4-875FAC393454}" type="presOf" srcId="{48317E48-B1FA-405E-873A-121D8FB570B4}" destId="{BB0A1F87-8325-4BF6-9F3F-A55766232271}" srcOrd="1" destOrd="0" presId="urn:microsoft.com/office/officeart/2005/8/layout/cycle8"/>
    <dgm:cxn modelId="{AD38B28C-40D2-499C-8C7A-5893910A86E1}" type="presOf" srcId="{E3D7FE84-3994-4358-BF04-3B69CE79DD0C}" destId="{81C21F1A-177E-479D-9969-0C014A5996D1}" srcOrd="0" destOrd="0" presId="urn:microsoft.com/office/officeart/2005/8/layout/cycle8"/>
    <dgm:cxn modelId="{EF605593-2763-4F8D-BF6F-48E75F1E2691}" srcId="{E3D7FE84-3994-4358-BF04-3B69CE79DD0C}" destId="{267380C3-A802-46A6-8E33-41EA7AD9DAB7}" srcOrd="1" destOrd="0" parTransId="{731410AE-F71A-4B99-9CA6-4F116F725C81}" sibTransId="{E3FABCD0-D8BB-4680-BE22-B942BCACAFDA}"/>
    <dgm:cxn modelId="{52308CAC-11C4-4405-9936-F1AC6158B0C2}" type="presOf" srcId="{E0AE0465-B4F5-4FB2-8623-06A35092D88E}" destId="{8027E093-56AF-4457-A932-B1EDD9D7DE56}" srcOrd="0" destOrd="0" presId="urn:microsoft.com/office/officeart/2005/8/layout/cycle8"/>
    <dgm:cxn modelId="{0DDCE3B0-5FC9-415C-856E-C5885A717710}" type="presOf" srcId="{2E3CC25C-0A33-4C00-8412-A86FD52E38DA}" destId="{6B25DB92-FA8C-460A-959D-822C142A0EAA}" srcOrd="0" destOrd="0" presId="urn:microsoft.com/office/officeart/2005/8/layout/cycle8"/>
    <dgm:cxn modelId="{CAF820BC-0C30-4F90-AC2F-AC5E24F85791}" type="presOf" srcId="{48317E48-B1FA-405E-873A-121D8FB570B4}" destId="{9A6A4EFF-3CFE-4F7F-B806-16006E216201}" srcOrd="0" destOrd="0" presId="urn:microsoft.com/office/officeart/2005/8/layout/cycle8"/>
    <dgm:cxn modelId="{7207B6C7-6D9F-4F31-B393-AAE715C0FFC9}" type="presOf" srcId="{063BFA5F-7AD0-4BFA-8B90-E2871274945A}" destId="{F0F516E5-4733-41C3-8470-14A88EDBCFAD}" srcOrd="1" destOrd="0" presId="urn:microsoft.com/office/officeart/2005/8/layout/cycle8"/>
    <dgm:cxn modelId="{631D92CD-4EA3-4257-AB8E-C242A1CBB7F1}" type="presOf" srcId="{267380C3-A802-46A6-8E33-41EA7AD9DAB7}" destId="{C6D938C5-AC1F-47F5-AF7A-53961AD72338}" srcOrd="0" destOrd="0" presId="urn:microsoft.com/office/officeart/2005/8/layout/cycle8"/>
    <dgm:cxn modelId="{2E104549-0E8C-4029-9E60-B25DD64D51A7}" type="presParOf" srcId="{81C21F1A-177E-479D-9969-0C014A5996D1}" destId="{8027E093-56AF-4457-A932-B1EDD9D7DE56}" srcOrd="0" destOrd="0" presId="urn:microsoft.com/office/officeart/2005/8/layout/cycle8"/>
    <dgm:cxn modelId="{412635B1-2A45-41F3-A39D-2600948238D1}" type="presParOf" srcId="{81C21F1A-177E-479D-9969-0C014A5996D1}" destId="{CF7388AB-A172-4F15-89A8-D62C02AC31B3}" srcOrd="1" destOrd="0" presId="urn:microsoft.com/office/officeart/2005/8/layout/cycle8"/>
    <dgm:cxn modelId="{238F76DA-C68D-4176-BB31-AD146E7052B0}" type="presParOf" srcId="{81C21F1A-177E-479D-9969-0C014A5996D1}" destId="{A3B24E81-A51C-4D69-BB76-AB92878A768F}" srcOrd="2" destOrd="0" presId="urn:microsoft.com/office/officeart/2005/8/layout/cycle8"/>
    <dgm:cxn modelId="{AD8DFDAD-BFFC-4B9E-9993-BE5C8335213F}" type="presParOf" srcId="{81C21F1A-177E-479D-9969-0C014A5996D1}" destId="{09D949C6-D707-4D53-B84E-6ABF4ECCFF1F}" srcOrd="3" destOrd="0" presId="urn:microsoft.com/office/officeart/2005/8/layout/cycle8"/>
    <dgm:cxn modelId="{7715563F-64D5-4914-9675-30A20437DB34}" type="presParOf" srcId="{81C21F1A-177E-479D-9969-0C014A5996D1}" destId="{C6D938C5-AC1F-47F5-AF7A-53961AD72338}" srcOrd="4" destOrd="0" presId="urn:microsoft.com/office/officeart/2005/8/layout/cycle8"/>
    <dgm:cxn modelId="{19609A34-17D3-488A-A8D5-1587A42E9A5C}" type="presParOf" srcId="{81C21F1A-177E-479D-9969-0C014A5996D1}" destId="{5DDA5714-B5AA-43EA-8C47-6D8593DF504A}" srcOrd="5" destOrd="0" presId="urn:microsoft.com/office/officeart/2005/8/layout/cycle8"/>
    <dgm:cxn modelId="{661D3CBB-A135-4680-85C5-126F74DFD878}" type="presParOf" srcId="{81C21F1A-177E-479D-9969-0C014A5996D1}" destId="{4609349D-CCD4-4077-BB5F-64C1FB10E74B}" srcOrd="6" destOrd="0" presId="urn:microsoft.com/office/officeart/2005/8/layout/cycle8"/>
    <dgm:cxn modelId="{9DA9304C-FAF5-4ADF-8167-2D5DBF5BE262}" type="presParOf" srcId="{81C21F1A-177E-479D-9969-0C014A5996D1}" destId="{9155F92B-8C03-40F6-9A0E-A7584F3F6228}" srcOrd="7" destOrd="0" presId="urn:microsoft.com/office/officeart/2005/8/layout/cycle8"/>
    <dgm:cxn modelId="{E37AD178-4BA2-478E-87AA-783A6A6E28EB}" type="presParOf" srcId="{81C21F1A-177E-479D-9969-0C014A5996D1}" destId="{6B25DB92-FA8C-460A-959D-822C142A0EAA}" srcOrd="8" destOrd="0" presId="urn:microsoft.com/office/officeart/2005/8/layout/cycle8"/>
    <dgm:cxn modelId="{85BBA56D-DE6F-4181-B0D2-B7FF817EFAC4}" type="presParOf" srcId="{81C21F1A-177E-479D-9969-0C014A5996D1}" destId="{F2225082-2C65-4D7C-B548-48D1CBC828D1}" srcOrd="9" destOrd="0" presId="urn:microsoft.com/office/officeart/2005/8/layout/cycle8"/>
    <dgm:cxn modelId="{AF292A1D-F8E5-4D14-8586-9E52C9E61028}" type="presParOf" srcId="{81C21F1A-177E-479D-9969-0C014A5996D1}" destId="{487B9C1D-8616-440B-853A-48421099CDD4}" srcOrd="10" destOrd="0" presId="urn:microsoft.com/office/officeart/2005/8/layout/cycle8"/>
    <dgm:cxn modelId="{DFD49427-7DE6-4F53-A8E9-5F0308CE1FE2}" type="presParOf" srcId="{81C21F1A-177E-479D-9969-0C014A5996D1}" destId="{DD93A2E3-6869-4645-BED8-514994CAA0FF}" srcOrd="11" destOrd="0" presId="urn:microsoft.com/office/officeart/2005/8/layout/cycle8"/>
    <dgm:cxn modelId="{05B0CD63-150A-4DCE-A02A-63C6959339B2}" type="presParOf" srcId="{81C21F1A-177E-479D-9969-0C014A5996D1}" destId="{040F3F2A-351F-40DD-A4A7-972541D2A1AC}" srcOrd="12" destOrd="0" presId="urn:microsoft.com/office/officeart/2005/8/layout/cycle8"/>
    <dgm:cxn modelId="{8ABA3DA5-3BE6-40EC-A609-4E8823E25FF5}" type="presParOf" srcId="{81C21F1A-177E-479D-9969-0C014A5996D1}" destId="{66B93447-7E50-4CE9-BA2C-792659C7A84A}" srcOrd="13" destOrd="0" presId="urn:microsoft.com/office/officeart/2005/8/layout/cycle8"/>
    <dgm:cxn modelId="{72B9C506-B4A4-40FD-B289-054062D6910B}" type="presParOf" srcId="{81C21F1A-177E-479D-9969-0C014A5996D1}" destId="{AB7C16C0-695A-4987-8405-757D347BBE3E}" srcOrd="14" destOrd="0" presId="urn:microsoft.com/office/officeart/2005/8/layout/cycle8"/>
    <dgm:cxn modelId="{A25DC451-A0F7-44E0-B363-C74D15CD022E}" type="presParOf" srcId="{81C21F1A-177E-479D-9969-0C014A5996D1}" destId="{5B72E075-2BB2-4A09-B42A-7127EAF97201}" srcOrd="15" destOrd="0" presId="urn:microsoft.com/office/officeart/2005/8/layout/cycle8"/>
    <dgm:cxn modelId="{E17E97D3-AAD4-4D58-8C55-3E552F47F657}" type="presParOf" srcId="{81C21F1A-177E-479D-9969-0C014A5996D1}" destId="{EA6E6A40-7F14-4FB6-A9FF-F6E4BD0B12A8}" srcOrd="16" destOrd="0" presId="urn:microsoft.com/office/officeart/2005/8/layout/cycle8"/>
    <dgm:cxn modelId="{B5723300-4747-4D2B-A45C-7D249F8A71F6}" type="presParOf" srcId="{81C21F1A-177E-479D-9969-0C014A5996D1}" destId="{55F9D02D-649B-40C0-AE6B-DF2030832288}" srcOrd="17" destOrd="0" presId="urn:microsoft.com/office/officeart/2005/8/layout/cycle8"/>
    <dgm:cxn modelId="{E9F377B3-BFD0-4450-8690-B4454CB7DBF6}" type="presParOf" srcId="{81C21F1A-177E-479D-9969-0C014A5996D1}" destId="{4ED22C8A-E3BB-4190-9576-9838944D7463}" srcOrd="18" destOrd="0" presId="urn:microsoft.com/office/officeart/2005/8/layout/cycle8"/>
    <dgm:cxn modelId="{FB167B03-BDBB-4628-8A41-A2439FA0153A}" type="presParOf" srcId="{81C21F1A-177E-479D-9969-0C014A5996D1}" destId="{F0F516E5-4733-41C3-8470-14A88EDBCFAD}" srcOrd="19" destOrd="0" presId="urn:microsoft.com/office/officeart/2005/8/layout/cycle8"/>
    <dgm:cxn modelId="{0D5B83FF-C5D7-4E70-A357-4E887847EF0B}" type="presParOf" srcId="{81C21F1A-177E-479D-9969-0C014A5996D1}" destId="{9A6A4EFF-3CFE-4F7F-B806-16006E216201}" srcOrd="20" destOrd="0" presId="urn:microsoft.com/office/officeart/2005/8/layout/cycle8"/>
    <dgm:cxn modelId="{04EFCAE6-6DB3-4E7D-9062-9FF607158753}" type="presParOf" srcId="{81C21F1A-177E-479D-9969-0C014A5996D1}" destId="{487415C3-AEAA-4E8C-B0CC-5A6A8F779EBB}" srcOrd="21" destOrd="0" presId="urn:microsoft.com/office/officeart/2005/8/layout/cycle8"/>
    <dgm:cxn modelId="{8BCFD625-1547-4796-9CDD-CC648EE22FEF}" type="presParOf" srcId="{81C21F1A-177E-479D-9969-0C014A5996D1}" destId="{3819D849-5AB8-4E08-88BF-E557A8C4ACBD}" srcOrd="22" destOrd="0" presId="urn:microsoft.com/office/officeart/2005/8/layout/cycle8"/>
    <dgm:cxn modelId="{B0BDD1E6-A217-4B8D-BC71-D7A24216D7E9}" type="presParOf" srcId="{81C21F1A-177E-479D-9969-0C014A5996D1}" destId="{BB0A1F87-8325-4BF6-9F3F-A55766232271}" srcOrd="23" destOrd="0" presId="urn:microsoft.com/office/officeart/2005/8/layout/cycle8"/>
    <dgm:cxn modelId="{D9A90103-C4D4-4031-9F56-519C3EC38B51}" type="presParOf" srcId="{81C21F1A-177E-479D-9969-0C014A5996D1}" destId="{6D2A4002-7D62-4EA2-A65F-28E52C4C2C37}" srcOrd="24" destOrd="0" presId="urn:microsoft.com/office/officeart/2005/8/layout/cycle8"/>
    <dgm:cxn modelId="{EB20F132-3707-487C-9AFC-F24861E0079B}" type="presParOf" srcId="{81C21F1A-177E-479D-9969-0C014A5996D1}" destId="{FD625845-FF9E-412F-A6C4-8B54DE34E0BD}" srcOrd="25" destOrd="0" presId="urn:microsoft.com/office/officeart/2005/8/layout/cycle8"/>
    <dgm:cxn modelId="{D6B03272-B31F-4576-88D8-DADA7CCDE272}" type="presParOf" srcId="{81C21F1A-177E-479D-9969-0C014A5996D1}" destId="{16C93F0F-04E8-41FF-8ADC-DC67EDF85C73}" srcOrd="26" destOrd="0" presId="urn:microsoft.com/office/officeart/2005/8/layout/cycle8"/>
    <dgm:cxn modelId="{CDE03C58-69A1-466E-BC06-92A1FF236272}" type="presParOf" srcId="{81C21F1A-177E-479D-9969-0C014A5996D1}" destId="{4701DCB4-ECBC-447B-AC9A-CB5E315D9B94}" srcOrd="27" destOrd="0" presId="urn:microsoft.com/office/officeart/2005/8/layout/cycle8"/>
    <dgm:cxn modelId="{6540D6B5-D90A-4175-ADDC-E1FEB279B752}" type="presParOf" srcId="{81C21F1A-177E-479D-9969-0C014A5996D1}" destId="{63536742-9DCD-48A9-A739-6DF4A17E87B3}" srcOrd="28" destOrd="0" presId="urn:microsoft.com/office/officeart/2005/8/layout/cycle8"/>
    <dgm:cxn modelId="{5319B100-EB8B-4ECC-A01E-6C1B6E9BA9D1}" type="presParOf" srcId="{81C21F1A-177E-479D-9969-0C014A5996D1}" destId="{CCC42634-CE00-4A59-B38C-78FBEA987D4F}" srcOrd="2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7E093-56AF-4457-A932-B1EDD9D7DE56}">
      <dsp:nvSpPr>
        <dsp:cNvPr id="0" name=""/>
        <dsp:cNvSpPr/>
      </dsp:nvSpPr>
      <dsp:spPr>
        <a:xfrm>
          <a:off x="2659454" y="234095"/>
          <a:ext cx="3377361" cy="3377361"/>
        </a:xfrm>
        <a:prstGeom prst="pie">
          <a:avLst>
            <a:gd name="adj1" fmla="val 16200000"/>
            <a:gd name="adj2" fmla="val 19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baseline="0"/>
            <a:t>Landing Architecture</a:t>
          </a:r>
          <a:endParaRPr lang="en-US" sz="1200" kern="1200"/>
        </a:p>
      </dsp:txBody>
      <dsp:txXfrm>
        <a:off x="4428548" y="665513"/>
        <a:ext cx="884546" cy="683513"/>
      </dsp:txXfrm>
    </dsp:sp>
    <dsp:sp modelId="{C6D938C5-AC1F-47F5-AF7A-53961AD72338}">
      <dsp:nvSpPr>
        <dsp:cNvPr id="0" name=""/>
        <dsp:cNvSpPr/>
      </dsp:nvSpPr>
      <dsp:spPr>
        <a:xfrm>
          <a:off x="2699661" y="303653"/>
          <a:ext cx="3377361" cy="3377361"/>
        </a:xfrm>
        <a:prstGeom prst="pie">
          <a:avLst>
            <a:gd name="adj1" fmla="val 198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baseline="0"/>
            <a:t>Patch Management</a:t>
          </a:r>
          <a:endParaRPr lang="en-US" sz="1200" kern="1200"/>
        </a:p>
      </dsp:txBody>
      <dsp:txXfrm>
        <a:off x="4991442" y="1670680"/>
        <a:ext cx="924753" cy="663410"/>
      </dsp:txXfrm>
    </dsp:sp>
    <dsp:sp modelId="{6B25DB92-FA8C-460A-959D-822C142A0EAA}">
      <dsp:nvSpPr>
        <dsp:cNvPr id="0" name=""/>
        <dsp:cNvSpPr/>
      </dsp:nvSpPr>
      <dsp:spPr>
        <a:xfrm>
          <a:off x="2659454" y="373210"/>
          <a:ext cx="3377361" cy="3377361"/>
        </a:xfrm>
        <a:prstGeom prst="pie">
          <a:avLst>
            <a:gd name="adj1" fmla="val 180000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baseline="0"/>
            <a:t>PAM Integration </a:t>
          </a:r>
          <a:endParaRPr lang="en-US" sz="1200" kern="1200"/>
        </a:p>
      </dsp:txBody>
      <dsp:txXfrm>
        <a:off x="4428548" y="2655744"/>
        <a:ext cx="884546" cy="683513"/>
      </dsp:txXfrm>
    </dsp:sp>
    <dsp:sp modelId="{040F3F2A-351F-40DD-A4A7-972541D2A1AC}">
      <dsp:nvSpPr>
        <dsp:cNvPr id="0" name=""/>
        <dsp:cNvSpPr/>
      </dsp:nvSpPr>
      <dsp:spPr>
        <a:xfrm>
          <a:off x="2579041" y="373210"/>
          <a:ext cx="3377361" cy="3377361"/>
        </a:xfrm>
        <a:prstGeom prst="pie">
          <a:avLst>
            <a:gd name="adj1" fmla="val 54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baseline="0"/>
            <a:t>RBAC Model </a:t>
          </a:r>
          <a:endParaRPr lang="en-US" sz="1200" kern="1200"/>
        </a:p>
      </dsp:txBody>
      <dsp:txXfrm>
        <a:off x="3302761" y="2655744"/>
        <a:ext cx="884546" cy="683513"/>
      </dsp:txXfrm>
    </dsp:sp>
    <dsp:sp modelId="{EA6E6A40-7F14-4FB6-A9FF-F6E4BD0B12A8}">
      <dsp:nvSpPr>
        <dsp:cNvPr id="0" name=""/>
        <dsp:cNvSpPr/>
      </dsp:nvSpPr>
      <dsp:spPr>
        <a:xfrm>
          <a:off x="2538834" y="303653"/>
          <a:ext cx="3377361" cy="3377361"/>
        </a:xfrm>
        <a:prstGeom prst="pie">
          <a:avLst>
            <a:gd name="adj1" fmla="val 9000000"/>
            <a:gd name="adj2" fmla="val 126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baseline="0"/>
            <a:t>Hardening Guidelines </a:t>
          </a:r>
          <a:endParaRPr lang="en-US" sz="1200" kern="1200"/>
        </a:p>
      </dsp:txBody>
      <dsp:txXfrm>
        <a:off x="2699661" y="1670680"/>
        <a:ext cx="924753" cy="663410"/>
      </dsp:txXfrm>
    </dsp:sp>
    <dsp:sp modelId="{9A6A4EFF-3CFE-4F7F-B806-16006E216201}">
      <dsp:nvSpPr>
        <dsp:cNvPr id="0" name=""/>
        <dsp:cNvSpPr/>
      </dsp:nvSpPr>
      <dsp:spPr>
        <a:xfrm>
          <a:off x="2579041" y="234095"/>
          <a:ext cx="3377361" cy="3377361"/>
        </a:xfrm>
        <a:prstGeom prst="pie">
          <a:avLst>
            <a:gd name="adj1" fmla="val 126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baseline="0"/>
            <a:t>Integration Guidelines</a:t>
          </a:r>
          <a:endParaRPr lang="en-US" sz="1200" kern="1200"/>
        </a:p>
      </dsp:txBody>
      <dsp:txXfrm>
        <a:off x="3302761" y="665513"/>
        <a:ext cx="884546" cy="683513"/>
      </dsp:txXfrm>
    </dsp:sp>
    <dsp:sp modelId="{6D2A4002-7D62-4EA2-A65F-28E52C4C2C37}">
      <dsp:nvSpPr>
        <dsp:cNvPr id="0" name=""/>
        <dsp:cNvSpPr/>
      </dsp:nvSpPr>
      <dsp:spPr>
        <a:xfrm>
          <a:off x="2450256" y="25021"/>
          <a:ext cx="3795510" cy="3795510"/>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625845-FF9E-412F-A6C4-8B54DE34E0BD}">
      <dsp:nvSpPr>
        <dsp:cNvPr id="0" name=""/>
        <dsp:cNvSpPr/>
      </dsp:nvSpPr>
      <dsp:spPr>
        <a:xfrm>
          <a:off x="2490463" y="94578"/>
          <a:ext cx="3795510" cy="3795510"/>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C93F0F-04E8-41FF-8ADC-DC67EDF85C73}">
      <dsp:nvSpPr>
        <dsp:cNvPr id="0" name=""/>
        <dsp:cNvSpPr/>
      </dsp:nvSpPr>
      <dsp:spPr>
        <a:xfrm>
          <a:off x="2450256" y="164136"/>
          <a:ext cx="3795510" cy="3795510"/>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01DCB4-ECBC-447B-AC9A-CB5E315D9B94}">
      <dsp:nvSpPr>
        <dsp:cNvPr id="0" name=""/>
        <dsp:cNvSpPr/>
      </dsp:nvSpPr>
      <dsp:spPr>
        <a:xfrm>
          <a:off x="2370089" y="164136"/>
          <a:ext cx="3795510" cy="3795510"/>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536742-9DCD-48A9-A739-6DF4A17E87B3}">
      <dsp:nvSpPr>
        <dsp:cNvPr id="0" name=""/>
        <dsp:cNvSpPr/>
      </dsp:nvSpPr>
      <dsp:spPr>
        <a:xfrm>
          <a:off x="2329883" y="94578"/>
          <a:ext cx="3795510" cy="3795510"/>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C42634-CE00-4A59-B38C-78FBEA987D4F}">
      <dsp:nvSpPr>
        <dsp:cNvPr id="0" name=""/>
        <dsp:cNvSpPr/>
      </dsp:nvSpPr>
      <dsp:spPr>
        <a:xfrm>
          <a:off x="2370089" y="25021"/>
          <a:ext cx="3795510" cy="3795510"/>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5/20/2024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B3D4C8-6C9A-4982-87D7-AB95ED697A4B}" type="slidenum">
              <a:rPr lang="en-US" smtClean="0"/>
              <a:t>3</a:t>
            </a:fld>
            <a:endParaRPr lang="en-US"/>
          </a:p>
        </p:txBody>
      </p:sp>
    </p:spTree>
    <p:extLst>
      <p:ext uri="{BB962C8B-B14F-4D97-AF65-F5344CB8AC3E}">
        <p14:creationId xmlns:p14="http://schemas.microsoft.com/office/powerpoint/2010/main" val="48756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028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33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8487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2088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282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emf"/><Relationship Id="rId7"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2" name="Group 1"/>
          <p:cNvGrpSpPr/>
          <p:nvPr userDrawn="1"/>
        </p:nvGrpSpPr>
        <p:grpSpPr>
          <a:xfrm>
            <a:off x="-8920" y="2154156"/>
            <a:ext cx="9161828" cy="865432"/>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grpSp>
      <p:sp>
        <p:nvSpPr>
          <p:cNvPr id="22" name="Title 21"/>
          <p:cNvSpPr>
            <a:spLocks noGrp="1"/>
          </p:cNvSpPr>
          <p:nvPr>
            <p:ph type="title" hasCustomPrompt="1"/>
          </p:nvPr>
        </p:nvSpPr>
        <p:spPr>
          <a:xfrm>
            <a:off x="381954" y="3259117"/>
            <a:ext cx="3717773" cy="1172206"/>
          </a:xfrm>
          <a:prstGeom prst="rect">
            <a:avLst/>
          </a:prstGeom>
        </p:spPr>
        <p:txBody>
          <a:bodyPr vert="horz"/>
          <a:lstStyle>
            <a:lvl1pPr algn="l">
              <a:defRPr>
                <a:solidFill>
                  <a:srgbClr val="007DC3"/>
                </a:solidFill>
              </a:defRPr>
            </a:lvl1pPr>
          </a:lstStyle>
          <a:p>
            <a:r>
              <a:rPr lang="en-US"/>
              <a:t>CLICK TO EDIT MASTER TITLE STYLE</a:t>
            </a:r>
          </a:p>
        </p:txBody>
      </p:sp>
      <p:pic>
        <p:nvPicPr>
          <p:cNvPr id="21" name="Picture 20"/>
          <p:cNvPicPr>
            <a:picLocks noChangeAspect="1"/>
          </p:cNvPicPr>
          <p:nvPr userDrawn="1"/>
        </p:nvPicPr>
        <p:blipFill>
          <a:blip r:embed="rId2"/>
          <a:stretch>
            <a:fillRect/>
          </a:stretch>
        </p:blipFill>
        <p:spPr>
          <a:xfrm>
            <a:off x="8034834" y="4511610"/>
            <a:ext cx="909665" cy="465265"/>
          </a:xfrm>
          <a:prstGeom prst="rect">
            <a:avLst/>
          </a:prstGeom>
        </p:spPr>
      </p:pic>
      <p:grpSp>
        <p:nvGrpSpPr>
          <p:cNvPr id="27" name="Group 26"/>
          <p:cNvGrpSpPr/>
          <p:nvPr userDrawn="1"/>
        </p:nvGrpSpPr>
        <p:grpSpPr>
          <a:xfrm>
            <a:off x="3253738" y="292419"/>
            <a:ext cx="2629356" cy="4024160"/>
            <a:chOff x="3253738" y="292419"/>
            <a:chExt cx="2629356" cy="4024160"/>
          </a:xfrm>
        </p:grpSpPr>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53738" y="292419"/>
              <a:ext cx="2629356" cy="344239"/>
            </a:xfrm>
            <a:prstGeom prst="rect">
              <a:avLst/>
            </a:prstGeom>
          </p:spPr>
        </p:pic>
        <p:grpSp>
          <p:nvGrpSpPr>
            <p:cNvPr id="25" name="Group 24"/>
            <p:cNvGrpSpPr/>
            <p:nvPr userDrawn="1"/>
          </p:nvGrpSpPr>
          <p:grpSpPr>
            <a:xfrm>
              <a:off x="4152174" y="856717"/>
              <a:ext cx="836532" cy="3459862"/>
              <a:chOff x="4152174" y="856717"/>
              <a:chExt cx="836532" cy="3459862"/>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a:p>
            </p:txBody>
          </p:sp>
          <p:pic>
            <p:nvPicPr>
              <p:cNvPr id="24" name="Picture 2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52174" y="856717"/>
                <a:ext cx="832484" cy="3459862"/>
              </a:xfrm>
              <a:prstGeom prst="rect">
                <a:avLst/>
              </a:prstGeom>
            </p:spPr>
          </p:pic>
        </p:grpSp>
      </p:grpSp>
    </p:spTree>
    <p:extLst>
      <p:ext uri="{BB962C8B-B14F-4D97-AF65-F5344CB8AC3E}">
        <p14:creationId xmlns:p14="http://schemas.microsoft.com/office/powerpoint/2010/main" val="4330918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6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2" name="Picture 1"/>
          <p:cNvPicPr>
            <a:picLocks noChangeAspect="1"/>
          </p:cNvPicPr>
          <p:nvPr userDrawn="1"/>
        </p:nvPicPr>
        <p:blipFill rotWithShape="1">
          <a:blip r:embed="rId3">
            <a:grayscl/>
            <a:extLst>
              <a:ext uri="{28A0092B-C50C-407E-A947-70E740481C1C}">
                <a14:useLocalDpi xmlns:a14="http://schemas.microsoft.com/office/drawing/2010/main" val="0"/>
              </a:ext>
            </a:extLst>
          </a:blip>
          <a:srcRect t="6214" b="17525"/>
          <a:stretch/>
        </p:blipFill>
        <p:spPr>
          <a:xfrm>
            <a:off x="1" y="1295400"/>
            <a:ext cx="9144000" cy="1714500"/>
          </a:xfrm>
          <a:prstGeom prst="rect">
            <a:avLst/>
          </a:prstGeom>
        </p:spPr>
      </p:pic>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301251169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2" name="Picture 1"/>
          <p:cNvPicPr>
            <a:picLocks noChangeAspect="1"/>
          </p:cNvPicPr>
          <p:nvPr userDrawn="1"/>
        </p:nvPicPr>
        <p:blipFill rotWithShape="1">
          <a:blip r:embed="rId3">
            <a:grayscl/>
            <a:extLst>
              <a:ext uri="{28A0092B-C50C-407E-A947-70E740481C1C}">
                <a14:useLocalDpi xmlns:a14="http://schemas.microsoft.com/office/drawing/2010/main" val="0"/>
              </a:ext>
            </a:extLst>
          </a:blip>
          <a:srcRect b="22609"/>
          <a:stretch/>
        </p:blipFill>
        <p:spPr>
          <a:xfrm>
            <a:off x="0" y="1295400"/>
            <a:ext cx="9144000" cy="1739900"/>
          </a:xfrm>
          <a:prstGeom prst="rect">
            <a:avLst/>
          </a:prstGeom>
        </p:spPr>
      </p:pic>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370201378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8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2" name="Picture 1"/>
          <p:cNvPicPr>
            <a:picLocks noChangeAspect="1"/>
          </p:cNvPicPr>
          <p:nvPr userDrawn="1"/>
        </p:nvPicPr>
        <p:blipFill rotWithShape="1">
          <a:blip r:embed="rId3">
            <a:grayscl/>
            <a:extLst>
              <a:ext uri="{28A0092B-C50C-407E-A947-70E740481C1C}">
                <a14:useLocalDpi xmlns:a14="http://schemas.microsoft.com/office/drawing/2010/main" val="0"/>
              </a:ext>
            </a:extLst>
          </a:blip>
          <a:srcRect t="22031" b="1142"/>
          <a:stretch/>
        </p:blipFill>
        <p:spPr>
          <a:xfrm>
            <a:off x="1" y="1295400"/>
            <a:ext cx="9144000" cy="1727200"/>
          </a:xfrm>
          <a:prstGeom prst="rect">
            <a:avLst/>
          </a:prstGeom>
        </p:spPr>
      </p:pic>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402738782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9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2" name="Picture 1"/>
          <p:cNvPicPr>
            <a:picLocks noChangeAspect="1"/>
          </p:cNvPicPr>
          <p:nvPr userDrawn="1"/>
        </p:nvPicPr>
        <p:blipFill rotWithShape="1">
          <a:blip r:embed="rId3">
            <a:grayscl/>
            <a:extLst>
              <a:ext uri="{28A0092B-C50C-407E-A947-70E740481C1C}">
                <a14:useLocalDpi xmlns:a14="http://schemas.microsoft.com/office/drawing/2010/main" val="0"/>
              </a:ext>
            </a:extLst>
          </a:blip>
          <a:srcRect b="22557"/>
          <a:stretch/>
        </p:blipFill>
        <p:spPr>
          <a:xfrm>
            <a:off x="0" y="1281529"/>
            <a:ext cx="9144000" cy="1741072"/>
          </a:xfrm>
          <a:prstGeom prst="rect">
            <a:avLst/>
          </a:prstGeom>
        </p:spPr>
      </p:pic>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354335596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0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2" name="Picture 1"/>
          <p:cNvPicPr>
            <a:picLocks noChangeAspect="1"/>
          </p:cNvPicPr>
          <p:nvPr userDrawn="1"/>
        </p:nvPicPr>
        <p:blipFill rotWithShape="1">
          <a:blip r:embed="rId3">
            <a:grayscl/>
            <a:extLst>
              <a:ext uri="{28A0092B-C50C-407E-A947-70E740481C1C}">
                <a14:useLocalDpi xmlns:a14="http://schemas.microsoft.com/office/drawing/2010/main" val="0"/>
              </a:ext>
            </a:extLst>
          </a:blip>
          <a:srcRect t="15260" b="6785"/>
          <a:stretch/>
        </p:blipFill>
        <p:spPr>
          <a:xfrm>
            <a:off x="0" y="1282700"/>
            <a:ext cx="9144000" cy="1752601"/>
          </a:xfrm>
          <a:prstGeom prst="rect">
            <a:avLst/>
          </a:prstGeom>
        </p:spPr>
      </p:pic>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181728793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1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3" name="Straight Connector 2"/>
          <p:cNvCxnSpPr/>
          <p:nvPr userDrawn="1"/>
        </p:nvCxnSpPr>
        <p:spPr>
          <a:xfrm>
            <a:off x="-533400" y="1295400"/>
            <a:ext cx="10299700"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p:cNvCxnSpPr/>
          <p:nvPr userDrawn="1"/>
        </p:nvCxnSpPr>
        <p:spPr>
          <a:xfrm>
            <a:off x="-381000" y="3022599"/>
            <a:ext cx="10299700"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669848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447688" y="1150334"/>
            <a:ext cx="7027365" cy="475265"/>
          </a:xfrm>
          <a:prstGeom prst="rect">
            <a:avLst/>
          </a:prstGeom>
        </p:spPr>
        <p:txBody>
          <a:bodyPr anchor="t">
            <a:noAutofit/>
          </a:bodyPr>
          <a:lstStyle>
            <a:lvl1pPr>
              <a:defRPr sz="2000" b="1">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1"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2"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3"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90701575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57402" y="1150334"/>
            <a:ext cx="7027365" cy="475265"/>
          </a:xfrm>
          <a:prstGeom prst="rect">
            <a:avLst/>
          </a:prstGeom>
        </p:spPr>
        <p:txBody>
          <a:bodyPr anchor="t">
            <a:noAutofit/>
          </a:bodyPr>
          <a:lstStyle>
            <a:lvl1pPr>
              <a:defRPr sz="2000" b="1">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412279071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447578" y="1150334"/>
            <a:ext cx="6574927" cy="475265"/>
          </a:xfrm>
          <a:prstGeom prst="rect">
            <a:avLst/>
          </a:prstGeom>
        </p:spPr>
        <p:txBody>
          <a:bodyPr anchor="t">
            <a:noAutofit/>
          </a:bodyPr>
          <a:lstStyle>
            <a:lvl1pPr>
              <a:tabLst/>
              <a:defRPr sz="2000" b="1">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5101518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034367" y="1150334"/>
            <a:ext cx="6224292" cy="475265"/>
          </a:xfrm>
          <a:prstGeom prst="rect">
            <a:avLst/>
          </a:prstGeom>
        </p:spPr>
        <p:txBody>
          <a:bodyPr anchor="t">
            <a:noAutofit/>
          </a:bodyPr>
          <a:lstStyle>
            <a:lvl1pPr>
              <a:defRPr sz="2000" b="1">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9478903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a:p>
        </p:txBody>
      </p:sp>
      <p:sp>
        <p:nvSpPr>
          <p:cNvPr id="40" name="Shape 40"/>
          <p:cNvSpPr>
            <a:spLocks noGrp="1"/>
          </p:cNvSpPr>
          <p:nvPr>
            <p:ph type="title" hasCustomPrompt="1"/>
          </p:nvPr>
        </p:nvSpPr>
        <p:spPr>
          <a:xfrm>
            <a:off x="343165" y="302890"/>
            <a:ext cx="3441435" cy="865509"/>
          </a:xfrm>
          <a:prstGeom prst="rect">
            <a:avLst/>
          </a:prstGeom>
        </p:spPr>
        <p:txBody>
          <a:bodyPr anchor="t">
            <a:noAutofit/>
          </a:bodyPr>
          <a:lstStyle>
            <a:lvl1pPr>
              <a:defRPr sz="2400">
                <a:solidFill>
                  <a:srgbClr val="007CC3"/>
                </a:solidFill>
              </a:defRPr>
            </a:lvl1pPr>
          </a:lstStyle>
          <a:p>
            <a:r>
              <a:rPr lang="en-US"/>
              <a:t>TITLE TEXT</a:t>
            </a:r>
          </a:p>
        </p:txBody>
      </p:sp>
      <p:pic>
        <p:nvPicPr>
          <p:cNvPr id="4" name="Picture 3"/>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22159253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488601" y="1150334"/>
            <a:ext cx="5585301" cy="475265"/>
          </a:xfrm>
          <a:prstGeom prst="rect">
            <a:avLst/>
          </a:prstGeom>
        </p:spPr>
        <p:txBody>
          <a:bodyPr anchor="t">
            <a:noAutofit/>
          </a:bodyPr>
          <a:lstStyle>
            <a:lvl1pPr>
              <a:defRPr sz="2000" b="1">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68316330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0" indent="0">
              <a:buNone/>
              <a:defRPr sz="1400">
                <a:solidFill>
                  <a:schemeClr val="tx1">
                    <a:lumMod val="85000"/>
                    <a:lumOff val="15000"/>
                  </a:schemeClr>
                </a:solidFill>
                <a:latin typeface="Arial" panose="020B0604020202020204" pitchFamily="34" charset="0"/>
                <a:cs typeface="Arial" panose="020B0604020202020204" pitchFamily="34" charset="0"/>
              </a:defRPr>
            </a:lvl1pPr>
            <a:lvl2pPr marL="400050" indent="-174625">
              <a:defRPr sz="1200">
                <a:solidFill>
                  <a:schemeClr val="tx1">
                    <a:lumMod val="85000"/>
                    <a:lumOff val="15000"/>
                  </a:schemeClr>
                </a:solidFill>
                <a:latin typeface="Arial" panose="020B0604020202020204" pitchFamily="34" charset="0"/>
                <a:cs typeface="Arial" panose="020B0604020202020204" pitchFamily="34" charset="0"/>
              </a:defRPr>
            </a:lvl2pPr>
            <a:lvl3pPr marL="739775" indent="-165100">
              <a:defRPr sz="1100">
                <a:solidFill>
                  <a:schemeClr val="tx1">
                    <a:lumMod val="85000"/>
                    <a:lumOff val="15000"/>
                  </a:schemeClr>
                </a:solidFill>
                <a:latin typeface="Arial" panose="020B0604020202020204" pitchFamily="34" charset="0"/>
                <a:cs typeface="Arial" panose="020B0604020202020204" pitchFamily="34" charset="0"/>
              </a:defRPr>
            </a:lvl3pPr>
            <a:lvl4pPr marL="1089025" indent="-236538">
              <a:defRPr sz="1200">
                <a:solidFill>
                  <a:schemeClr val="tx1">
                    <a:lumMod val="85000"/>
                    <a:lumOff val="15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6" name="object 20"/>
          <p:cNvSpPr/>
          <p:nvPr userDrawn="1"/>
        </p:nvSpPr>
        <p:spPr>
          <a:xfrm>
            <a:off x="904188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2096"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400890064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4768"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3" name="Text Placeholder 2"/>
          <p:cNvSpPr>
            <a:spLocks noGrp="1"/>
          </p:cNvSpPr>
          <p:nvPr>
            <p:ph type="body" sz="quarter" idx="10"/>
          </p:nvPr>
        </p:nvSpPr>
        <p:spPr>
          <a:xfrm>
            <a:off x="194768" y="1164692"/>
            <a:ext cx="8509720" cy="3144173"/>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1"/>
          </p:nvPr>
        </p:nvSpPr>
        <p:spPr>
          <a:xfrm>
            <a:off x="194768" y="611512"/>
            <a:ext cx="8723049" cy="386333"/>
          </a:xfrm>
          <a:prstGeom prst="rect">
            <a:avLst/>
          </a:prstGeom>
        </p:spPr>
        <p:txBody>
          <a:bodyPr/>
          <a:lstStyle>
            <a:lvl1pPr marL="0" indent="0">
              <a:buNone/>
              <a:defRPr sz="1600">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grpSp>
        <p:nvGrpSpPr>
          <p:cNvPr id="9" name="Group 8"/>
          <p:cNvGrpSpPr/>
          <p:nvPr userDrawn="1"/>
        </p:nvGrpSpPr>
        <p:grpSpPr>
          <a:xfrm>
            <a:off x="6040718" y="1961203"/>
            <a:ext cx="352540" cy="1916934"/>
            <a:chOff x="-986010" y="1208183"/>
            <a:chExt cx="352540" cy="1916934"/>
          </a:xfrm>
        </p:grpSpPr>
        <p:sp>
          <p:nvSpPr>
            <p:cNvPr id="12" name="Rectangle 11"/>
            <p:cNvSpPr/>
            <p:nvPr/>
          </p:nvSpPr>
          <p:spPr>
            <a:xfrm>
              <a:off x="-986010" y="1722303"/>
              <a:ext cx="352540" cy="374573"/>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Rectangle 13"/>
            <p:cNvSpPr/>
            <p:nvPr/>
          </p:nvSpPr>
          <p:spPr>
            <a:xfrm>
              <a:off x="-986010" y="2236423"/>
              <a:ext cx="352540" cy="374573"/>
            </a:xfrm>
            <a:prstGeom prst="rect">
              <a:avLst/>
            </a:prstGeom>
            <a:solidFill>
              <a:srgbClr val="92D1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Rectangle 16"/>
            <p:cNvSpPr/>
            <p:nvPr/>
          </p:nvSpPr>
          <p:spPr>
            <a:xfrm>
              <a:off x="-986010" y="1208183"/>
              <a:ext cx="352540" cy="374573"/>
            </a:xfrm>
            <a:prstGeom prst="rect">
              <a:avLst/>
            </a:prstGeom>
            <a:solidFill>
              <a:srgbClr val="061838"/>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Rectangle 17"/>
            <p:cNvSpPr/>
            <p:nvPr/>
          </p:nvSpPr>
          <p:spPr>
            <a:xfrm>
              <a:off x="-986010" y="2750544"/>
              <a:ext cx="352540" cy="374573"/>
            </a:xfrm>
            <a:prstGeom prst="rect">
              <a:avLst/>
            </a:prstGeom>
            <a:solidFill>
              <a:srgbClr val="00B28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66889239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6010"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9" name="object 20"/>
          <p:cNvSpPr/>
          <p:nvPr userDrawn="1"/>
        </p:nvSpPr>
        <p:spPr>
          <a:xfrm>
            <a:off x="904108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5663872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185"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Tree>
    <p:extLst>
      <p:ext uri="{BB962C8B-B14F-4D97-AF65-F5344CB8AC3E}">
        <p14:creationId xmlns:p14="http://schemas.microsoft.com/office/powerpoint/2010/main" val="284135044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8_Custom Layout">
    <p:spTree>
      <p:nvGrpSpPr>
        <p:cNvPr id="1" name=""/>
        <p:cNvGrpSpPr/>
        <p:nvPr/>
      </p:nvGrpSpPr>
      <p:grpSpPr>
        <a:xfrm>
          <a:off x="0" y="0"/>
          <a:ext cx="0" cy="0"/>
          <a:chOff x="0" y="0"/>
          <a:chExt cx="0" cy="0"/>
        </a:xfrm>
      </p:grpSpPr>
      <p:sp>
        <p:nvSpPr>
          <p:cNvPr id="24" name="Shape 40"/>
          <p:cNvSpPr>
            <a:spLocks noGrp="1"/>
          </p:cNvSpPr>
          <p:nvPr>
            <p:ph type="title" hasCustomPrompt="1"/>
          </p:nvPr>
        </p:nvSpPr>
        <p:spPr>
          <a:xfrm>
            <a:off x="1054292" y="1287358"/>
            <a:ext cx="3175397" cy="681142"/>
          </a:xfrm>
          <a:prstGeom prst="rect">
            <a:avLst/>
          </a:prstGeom>
        </p:spPr>
        <p:txBody>
          <a:bodyPr anchor="ctr">
            <a:noAutofit/>
          </a:bodyPr>
          <a:lstStyle>
            <a:lvl1pPr algn="l">
              <a:defRPr sz="2000">
                <a:solidFill>
                  <a:schemeClr val="tx1"/>
                </a:solidFill>
              </a:defRPr>
            </a:lvl1pPr>
          </a:lstStyle>
          <a:p>
            <a:r>
              <a:rPr lang="en-US"/>
              <a:t>TITLE TEXT</a:t>
            </a:r>
          </a:p>
        </p:txBody>
      </p:sp>
      <p:sp>
        <p:nvSpPr>
          <p:cNvPr id="25" name="Text Placeholder 2"/>
          <p:cNvSpPr txBox="1">
            <a:spLocks/>
          </p:cNvSpPr>
          <p:nvPr userDrawn="1"/>
        </p:nvSpPr>
        <p:spPr>
          <a:xfrm>
            <a:off x="389699" y="4610386"/>
            <a:ext cx="6024775"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a:solidFill>
                  <a:schemeClr val="tx2">
                    <a:lumMod val="50000"/>
                  </a:schemeClr>
                </a:solidFill>
              </a:rPr>
              <a:t>© 2020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and/or any named intellectual property rights holders under this document.</a:t>
            </a:r>
          </a:p>
        </p:txBody>
      </p:sp>
      <p:pic>
        <p:nvPicPr>
          <p:cNvPr id="26" name="Picture 25"/>
          <p:cNvPicPr>
            <a:picLocks noChangeAspect="1"/>
          </p:cNvPicPr>
          <p:nvPr userDrawn="1"/>
        </p:nvPicPr>
        <p:blipFill>
          <a:blip r:embed="rId2"/>
          <a:stretch>
            <a:fillRect/>
          </a:stretch>
        </p:blipFill>
        <p:spPr>
          <a:xfrm>
            <a:off x="8034834" y="4511610"/>
            <a:ext cx="909665" cy="465265"/>
          </a:xfrm>
          <a:prstGeom prst="rect">
            <a:avLst/>
          </a:prstGeom>
        </p:spPr>
      </p:pic>
      <p:grpSp>
        <p:nvGrpSpPr>
          <p:cNvPr id="37" name="Group 36"/>
          <p:cNvGrpSpPr/>
          <p:nvPr userDrawn="1"/>
        </p:nvGrpSpPr>
        <p:grpSpPr>
          <a:xfrm>
            <a:off x="-8920" y="2124012"/>
            <a:ext cx="9161828" cy="865432"/>
            <a:chOff x="-8920" y="2124012"/>
            <a:chExt cx="9161828" cy="865432"/>
          </a:xfrm>
          <a:solidFill>
            <a:srgbClr val="007CC2"/>
          </a:solidFill>
        </p:grpSpPr>
        <p:sp>
          <p:nvSpPr>
            <p:cNvPr id="38"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39"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42"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43"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4"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45"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6"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7"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8"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49"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0"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51"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2"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3"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4"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5"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6"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grpSp>
    </p:spTree>
    <p:extLst>
      <p:ext uri="{BB962C8B-B14F-4D97-AF65-F5344CB8AC3E}">
        <p14:creationId xmlns:p14="http://schemas.microsoft.com/office/powerpoint/2010/main" val="310650051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3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A328850-A98E-485F-A453-F5654012E182}"/>
              </a:ext>
            </a:extLst>
          </p:cNvPr>
          <p:cNvSpPr/>
          <p:nvPr userDrawn="1"/>
        </p:nvSpPr>
        <p:spPr>
          <a:xfrm>
            <a:off x="0" y="53339"/>
            <a:ext cx="9144000" cy="3186231"/>
          </a:xfrm>
          <a:prstGeom prst="rect">
            <a:avLst/>
          </a:prstGeom>
          <a:solidFill>
            <a:srgbClr val="61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2"/>
          <p:cNvPicPr preferRelativeResize="0">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1628"/>
            <a:ext cx="9144000" cy="3191256"/>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p:cNvSpPr/>
          <p:nvPr userDrawn="1"/>
        </p:nvSpPr>
        <p:spPr>
          <a:xfrm>
            <a:off x="0" y="-1627"/>
            <a:ext cx="9144000" cy="3187858"/>
          </a:xfrm>
          <a:prstGeom prst="rect">
            <a:avLst/>
          </a:prstGeom>
          <a:solidFill>
            <a:srgbClr val="007CC2">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userDrawn="1"/>
        </p:nvSpPr>
        <p:spPr>
          <a:xfrm>
            <a:off x="454472" y="3300372"/>
            <a:ext cx="4313472" cy="754053"/>
          </a:xfrm>
          <a:prstGeom prst="rect">
            <a:avLst/>
          </a:prstGeom>
        </p:spPr>
        <p:txBody>
          <a:bodyPr wrap="square" lIns="0" tIns="0" rIns="0" bIns="0">
            <a:spAutoFit/>
          </a:bodyPr>
          <a:lstStyle/>
          <a:p>
            <a:pPr marL="0" algn="l" defTabSz="914400" rtl="0" eaLnBrk="1" latinLnBrk="0" hangingPunct="1">
              <a:lnSpc>
                <a:spcPct val="100000"/>
              </a:lnSpc>
              <a:spcBef>
                <a:spcPts val="0"/>
              </a:spcBef>
            </a:pPr>
            <a:r>
              <a:rPr lang="en-US" sz="700" kern="1200">
                <a:solidFill>
                  <a:schemeClr val="tx1">
                    <a:lumMod val="65000"/>
                    <a:lumOff val="35000"/>
                  </a:schemeClr>
                </a:solidFill>
                <a:latin typeface="Arial" pitchFamily="34" charset="0"/>
                <a:ea typeface="+mn-ea"/>
                <a:cs typeface="Arial" pitchFamily="34" charset="0"/>
              </a:rPr>
              <a:t>© 2020 Infosys Limited, Bangalore,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sp>
        <p:nvSpPr>
          <p:cNvPr id="75" name="TextBox 74"/>
          <p:cNvSpPr txBox="1"/>
          <p:nvPr userDrawn="1"/>
        </p:nvSpPr>
        <p:spPr>
          <a:xfrm>
            <a:off x="1311917" y="2354579"/>
            <a:ext cx="2534372" cy="430887"/>
          </a:xfrm>
          <a:prstGeom prst="rect">
            <a:avLst/>
          </a:prstGeom>
          <a:noFill/>
        </p:spPr>
        <p:txBody>
          <a:bodyPr wrap="square" lIns="0" tIns="0" rIns="0" bIns="0" rtlCol="0">
            <a:spAutoFit/>
          </a:bodyPr>
          <a:lstStyle/>
          <a:p>
            <a:pPr algn="ctr"/>
            <a:r>
              <a:rPr lang="en-US" sz="2800">
                <a:solidFill>
                  <a:schemeClr val="bg1"/>
                </a:solidFill>
                <a:latin typeface="Arial" panose="020B0604020202020204" pitchFamily="34" charset="0"/>
                <a:cs typeface="Arial" panose="020B0604020202020204" pitchFamily="34" charset="0"/>
              </a:rPr>
              <a:t>THANK YOU</a:t>
            </a:r>
          </a:p>
        </p:txBody>
      </p:sp>
      <p:sp>
        <p:nvSpPr>
          <p:cNvPr id="7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70D3FC">
              <a:alpha val="50000"/>
            </a:srgbClr>
          </a:solidFill>
        </p:spPr>
        <p:txBody>
          <a:bodyPr wrap="square" lIns="0" tIns="0" rIns="0" bIns="0" rtlCol="0"/>
          <a:lstStyle/>
          <a:p>
            <a:endParaRPr/>
          </a:p>
        </p:txBody>
      </p:sp>
      <p:sp>
        <p:nvSpPr>
          <p:cNvPr id="77"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70D3FC">
              <a:alpha val="50000"/>
            </a:srgbClr>
          </a:solidFill>
        </p:spPr>
        <p:txBody>
          <a:bodyPr wrap="square" lIns="0" tIns="0" rIns="0" bIns="0" rtlCol="0"/>
          <a:lstStyle/>
          <a:p>
            <a:endParaRPr/>
          </a:p>
        </p:txBody>
      </p:sp>
      <p:sp>
        <p:nvSpPr>
          <p:cNvPr id="78" name="object 22"/>
          <p:cNvSpPr/>
          <p:nvPr userDrawn="1"/>
        </p:nvSpPr>
        <p:spPr>
          <a:xfrm>
            <a:off x="800756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70D3FC">
              <a:alpha val="50000"/>
            </a:srgbClr>
          </a:solidFill>
        </p:spPr>
        <p:txBody>
          <a:bodyPr wrap="square" lIns="0" tIns="0" rIns="0" bIns="0" rtlCol="0"/>
          <a:lstStyle/>
          <a:p>
            <a:endParaRPr/>
          </a:p>
        </p:txBody>
      </p:sp>
      <p:sp>
        <p:nvSpPr>
          <p:cNvPr id="79" name="object 23"/>
          <p:cNvSpPr/>
          <p:nvPr userDrawn="1"/>
        </p:nvSpPr>
        <p:spPr>
          <a:xfrm>
            <a:off x="74869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70D3FC">
              <a:alpha val="50000"/>
            </a:srgbClr>
          </a:solidFill>
        </p:spPr>
        <p:txBody>
          <a:bodyPr wrap="square" lIns="0" tIns="0" rIns="0" bIns="0" rtlCol="0"/>
          <a:lstStyle/>
          <a:p>
            <a:endParaRPr/>
          </a:p>
        </p:txBody>
      </p:sp>
      <p:sp>
        <p:nvSpPr>
          <p:cNvPr id="80" name="object 24"/>
          <p:cNvSpPr/>
          <p:nvPr userDrawn="1"/>
        </p:nvSpPr>
        <p:spPr>
          <a:xfrm>
            <a:off x="696641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70D3FC">
              <a:alpha val="50000"/>
            </a:srgbClr>
          </a:solidFill>
        </p:spPr>
        <p:txBody>
          <a:bodyPr wrap="square" lIns="0" tIns="0" rIns="0" bIns="0" rtlCol="0"/>
          <a:lstStyle/>
          <a:p>
            <a:endParaRPr/>
          </a:p>
        </p:txBody>
      </p:sp>
      <p:sp>
        <p:nvSpPr>
          <p:cNvPr id="81" name="object 25"/>
          <p:cNvSpPr/>
          <p:nvPr userDrawn="1"/>
        </p:nvSpPr>
        <p:spPr>
          <a:xfrm>
            <a:off x="64458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70D3FC">
              <a:alpha val="50000"/>
            </a:srgbClr>
          </a:solidFill>
        </p:spPr>
        <p:txBody>
          <a:bodyPr wrap="square" lIns="0" tIns="0" rIns="0" bIns="0" rtlCol="0"/>
          <a:lstStyle/>
          <a:p>
            <a:endParaRPr/>
          </a:p>
        </p:txBody>
      </p:sp>
      <p:sp>
        <p:nvSpPr>
          <p:cNvPr id="82" name="object 26"/>
          <p:cNvSpPr/>
          <p:nvPr userDrawn="1"/>
        </p:nvSpPr>
        <p:spPr>
          <a:xfrm>
            <a:off x="592527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70D3FC">
              <a:alpha val="50000"/>
            </a:srgbClr>
          </a:solidFill>
        </p:spPr>
        <p:txBody>
          <a:bodyPr wrap="square" lIns="0" tIns="0" rIns="0" bIns="0" rtlCol="0"/>
          <a:lstStyle/>
          <a:p>
            <a:endParaRPr/>
          </a:p>
        </p:txBody>
      </p:sp>
      <p:sp>
        <p:nvSpPr>
          <p:cNvPr id="83" name="object 27"/>
          <p:cNvSpPr/>
          <p:nvPr userDrawn="1"/>
        </p:nvSpPr>
        <p:spPr>
          <a:xfrm>
            <a:off x="540467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70D3FC">
              <a:alpha val="50000"/>
            </a:srgbClr>
          </a:solidFill>
        </p:spPr>
        <p:txBody>
          <a:bodyPr wrap="square" lIns="0" tIns="0" rIns="0" bIns="0" rtlCol="0"/>
          <a:lstStyle/>
          <a:p>
            <a:endParaRPr/>
          </a:p>
        </p:txBody>
      </p:sp>
      <p:sp>
        <p:nvSpPr>
          <p:cNvPr id="84" name="object 24"/>
          <p:cNvSpPr/>
          <p:nvPr userDrawn="1"/>
        </p:nvSpPr>
        <p:spPr>
          <a:xfrm>
            <a:off x="4884094"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70D3FC">
              <a:alpha val="50000"/>
            </a:srgbClr>
          </a:solidFill>
        </p:spPr>
        <p:txBody>
          <a:bodyPr wrap="square" lIns="0" tIns="0" rIns="0" bIns="0" rtlCol="0"/>
          <a:lstStyle/>
          <a:p>
            <a:endParaRPr/>
          </a:p>
        </p:txBody>
      </p:sp>
      <p:sp>
        <p:nvSpPr>
          <p:cNvPr id="85"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70D3FC">
              <a:alpha val="50000"/>
            </a:srgbClr>
          </a:solidFill>
        </p:spPr>
        <p:txBody>
          <a:bodyPr wrap="square" lIns="0" tIns="0" rIns="0" bIns="0" rtlCol="0"/>
          <a:lstStyle/>
          <a:p>
            <a:endParaRPr/>
          </a:p>
        </p:txBody>
      </p:sp>
      <p:pic>
        <p:nvPicPr>
          <p:cNvPr id="86" name="Picture 85"/>
          <p:cNvPicPr>
            <a:picLocks noChangeAspect="1"/>
          </p:cNvPicPr>
          <p:nvPr userDrawn="1"/>
        </p:nvPicPr>
        <p:blipFill>
          <a:blip r:embed="rId3"/>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8311564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338" y="150264"/>
            <a:ext cx="8723050" cy="452986"/>
          </a:xfrm>
          <a:prstGeom prst="rect">
            <a:avLst/>
          </a:prstGeom>
        </p:spPr>
        <p:txBody>
          <a:bodyPr anchor="t">
            <a:noAutofit/>
          </a:bodyPr>
          <a:lstStyle>
            <a:lvl1pPr>
              <a:defRPr sz="1800" b="0">
                <a:solidFill>
                  <a:schemeClr val="tx1"/>
                </a:solidFill>
              </a:defRPr>
            </a:lvl1pPr>
          </a:lstStyle>
          <a:p>
            <a:r>
              <a:rPr lang="en-US"/>
              <a:t>Title text</a:t>
            </a:r>
          </a:p>
        </p:txBody>
      </p:sp>
      <p:sp>
        <p:nvSpPr>
          <p:cNvPr id="17" name="Text Placeholder 2"/>
          <p:cNvSpPr>
            <a:spLocks noGrp="1"/>
          </p:cNvSpPr>
          <p:nvPr>
            <p:ph type="body" idx="1"/>
          </p:nvPr>
        </p:nvSpPr>
        <p:spPr>
          <a:xfrm>
            <a:off x="199338" y="617950"/>
            <a:ext cx="8723050" cy="568873"/>
          </a:xfrm>
          <a:prstGeom prst="rect">
            <a:avLst/>
          </a:prstGeom>
        </p:spPr>
        <p:txBody>
          <a:bodyPr anchor="t">
            <a:noAutofit/>
          </a:bodyPr>
          <a:lstStyle>
            <a:lvl1pPr marL="342884" indent="-342884">
              <a:buNone/>
              <a:defRPr kumimoji="0" lang="en-US" sz="105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9" name="Shape 42"/>
          <p:cNvSpPr>
            <a:spLocks noGrp="1"/>
          </p:cNvSpPr>
          <p:nvPr>
            <p:ph type="sldNum" sz="quarter" idx="2"/>
          </p:nvPr>
        </p:nvSpPr>
        <p:spPr>
          <a:xfrm>
            <a:off x="231390" y="4755134"/>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0" name="object 20"/>
          <p:cNvSpPr/>
          <p:nvPr userDrawn="1"/>
        </p:nvSpPr>
        <p:spPr>
          <a:xfrm>
            <a:off x="9048709"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1800"/>
          </a:p>
        </p:txBody>
      </p:sp>
      <p:sp>
        <p:nvSpPr>
          <p:cNvPr id="21" name="object 9"/>
          <p:cNvSpPr/>
          <p:nvPr userDrawn="1"/>
        </p:nvSpPr>
        <p:spPr>
          <a:xfrm>
            <a:off x="-8919"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1800"/>
          </a:p>
        </p:txBody>
      </p:sp>
      <p:pic>
        <p:nvPicPr>
          <p:cNvPr id="8" name="Picture 7">
            <a:extLst>
              <a:ext uri="{FF2B5EF4-FFF2-40B4-BE49-F238E27FC236}">
                <a16:creationId xmlns:a16="http://schemas.microsoft.com/office/drawing/2014/main" id="{BD929F61-6F55-452B-B57E-140065ADA58B}"/>
              </a:ext>
            </a:extLst>
          </p:cNvPr>
          <p:cNvPicPr>
            <a:picLocks noChangeAspect="1"/>
          </p:cNvPicPr>
          <p:nvPr userDrawn="1"/>
        </p:nvPicPr>
        <p:blipFill>
          <a:blip r:embed="rId2"/>
          <a:stretch>
            <a:fillRect/>
          </a:stretch>
        </p:blipFill>
        <p:spPr>
          <a:xfrm>
            <a:off x="8241195" y="4617159"/>
            <a:ext cx="703306" cy="359719"/>
          </a:xfrm>
          <a:prstGeom prst="rect">
            <a:avLst/>
          </a:prstGeom>
        </p:spPr>
      </p:pic>
    </p:spTree>
    <p:extLst>
      <p:ext uri="{BB962C8B-B14F-4D97-AF65-F5344CB8AC3E}">
        <p14:creationId xmlns:p14="http://schemas.microsoft.com/office/powerpoint/2010/main" val="200981187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338" y="150264"/>
            <a:ext cx="8723050" cy="452986"/>
          </a:xfrm>
          <a:prstGeom prst="rect">
            <a:avLst/>
          </a:prstGeom>
        </p:spPr>
        <p:txBody>
          <a:bodyPr anchor="t">
            <a:noAutofit/>
          </a:bodyPr>
          <a:lstStyle>
            <a:lvl1pPr marL="0" marR="0" indent="0" algn="l" defTabSz="457189" rtl="0" latinLnBrk="0">
              <a:lnSpc>
                <a:spcPct val="100000"/>
              </a:lnSpc>
              <a:spcBef>
                <a:spcPts val="0"/>
              </a:spcBef>
              <a:spcAft>
                <a:spcPts val="0"/>
              </a:spcAft>
              <a:buClrTx/>
              <a:buSzTx/>
              <a:buFontTx/>
              <a:buNone/>
              <a:tabLst/>
              <a:defRPr lang="en-US" sz="1800" b="0" i="0" u="none" strike="noStrike" cap="none" spc="0" baseline="0" dirty="0">
                <a:ln>
                  <a:noFill/>
                </a:ln>
                <a:solidFill>
                  <a:schemeClr val="tx1"/>
                </a:solidFill>
                <a:uFillTx/>
                <a:latin typeface="Arial"/>
                <a:ea typeface="Arial"/>
                <a:cs typeface="Arial"/>
                <a:sym typeface="Arial"/>
              </a:defRPr>
            </a:lvl1pPr>
          </a:lstStyle>
          <a:p>
            <a:r>
              <a:rPr lang="en-US"/>
              <a:t>Title text</a:t>
            </a:r>
          </a:p>
        </p:txBody>
      </p:sp>
      <p:sp>
        <p:nvSpPr>
          <p:cNvPr id="9" name="Shape 42"/>
          <p:cNvSpPr>
            <a:spLocks noGrp="1"/>
          </p:cNvSpPr>
          <p:nvPr>
            <p:ph type="sldNum" sz="quarter" idx="2"/>
          </p:nvPr>
        </p:nvSpPr>
        <p:spPr>
          <a:xfrm>
            <a:off x="4337858" y="4755133"/>
            <a:ext cx="468287" cy="279401"/>
          </a:xfrm>
          <a:prstGeom prst="rect">
            <a:avLst/>
          </a:prstGeom>
        </p:spPr>
        <p:txBody>
          <a:bodyPr/>
          <a:lstStyle>
            <a:lvl1pPr algn="ct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1" name="object 20"/>
          <p:cNvSpPr/>
          <p:nvPr userDrawn="1"/>
        </p:nvSpPr>
        <p:spPr>
          <a:xfrm>
            <a:off x="904870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chemeClr val="accent1">
              <a:lumMod val="75000"/>
            </a:schemeClr>
          </a:solidFill>
        </p:spPr>
        <p:txBody>
          <a:bodyPr wrap="square" lIns="0" tIns="0" rIns="0" bIns="0" rtlCol="0"/>
          <a:lstStyle/>
          <a:p>
            <a:pPr lvl="0"/>
            <a:endParaRPr sz="1800"/>
          </a:p>
        </p:txBody>
      </p:sp>
      <p:sp>
        <p:nvSpPr>
          <p:cNvPr id="12" name="object 9"/>
          <p:cNvSpPr/>
          <p:nvPr userDrawn="1"/>
        </p:nvSpPr>
        <p:spPr>
          <a:xfrm>
            <a:off x="-8919"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chemeClr val="accent1">
              <a:lumMod val="75000"/>
            </a:schemeClr>
          </a:solidFill>
        </p:spPr>
        <p:txBody>
          <a:bodyPr wrap="square" lIns="0" tIns="0" rIns="0" bIns="0" rtlCol="0"/>
          <a:lstStyle/>
          <a:p>
            <a:pPr lvl="0"/>
            <a:endParaRPr sz="1800"/>
          </a:p>
        </p:txBody>
      </p:sp>
    </p:spTree>
    <p:extLst>
      <p:ext uri="{BB962C8B-B14F-4D97-AF65-F5344CB8AC3E}">
        <p14:creationId xmlns:p14="http://schemas.microsoft.com/office/powerpoint/2010/main" val="12505303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44193"/>
            <a:ext cx="9143999" cy="2024607"/>
          </a:xfrm>
          <a:prstGeom prst="rect">
            <a:avLst/>
          </a:prstGeom>
        </p:spPr>
      </p:pic>
      <p:grpSp>
        <p:nvGrpSpPr>
          <p:cNvPr id="22" name="Group 21"/>
          <p:cNvGrpSpPr>
            <a:grpSpLocks noChangeAspect="1"/>
          </p:cNvGrpSpPr>
          <p:nvPr userDrawn="1"/>
        </p:nvGrpSpPr>
        <p:grpSpPr>
          <a:xfrm>
            <a:off x="3470123" y="532399"/>
            <a:ext cx="2203754" cy="731520"/>
            <a:chOff x="1940312" y="1724309"/>
            <a:chExt cx="1832962" cy="608439"/>
          </a:xfrm>
        </p:grpSpPr>
        <p:pic>
          <p:nvPicPr>
            <p:cNvPr id="23" name="Picture 22"/>
            <p:cNvPicPr>
              <a:picLocks noChangeAspect="1"/>
            </p:cNvPicPr>
            <p:nvPr/>
          </p:nvPicPr>
          <p:blipFill>
            <a:blip r:embed="rId3">
              <a:lum bright="100000"/>
            </a:blip>
            <a:stretch>
              <a:fillRect/>
            </a:stretch>
          </p:blipFill>
          <p:spPr>
            <a:xfrm>
              <a:off x="3058159" y="1855016"/>
              <a:ext cx="715115" cy="365760"/>
            </a:xfrm>
            <a:prstGeom prst="rect">
              <a:avLst/>
            </a:prstGeom>
          </p:spPr>
        </p:pic>
        <p:cxnSp>
          <p:nvCxnSpPr>
            <p:cNvPr id="25" name="Straight Connector 24"/>
            <p:cNvCxnSpPr/>
            <p:nvPr/>
          </p:nvCxnSpPr>
          <p:spPr>
            <a:xfrm>
              <a:off x="2849170" y="1724309"/>
              <a:ext cx="0" cy="608439"/>
            </a:xfrm>
            <a:prstGeom prst="line">
              <a:avLst/>
            </a:prstGeom>
            <a:noFill/>
            <a:ln w="3175" cap="flat">
              <a:solidFill>
                <a:srgbClr val="92D1FF"/>
              </a:solidFill>
              <a:prstDash val="solid"/>
              <a:round/>
            </a:ln>
            <a:effectLst/>
            <a:sp3d/>
          </p:spPr>
          <p:style>
            <a:lnRef idx="0">
              <a:scrgbClr r="0" g="0" b="0"/>
            </a:lnRef>
            <a:fillRef idx="0">
              <a:scrgbClr r="0" g="0" b="0"/>
            </a:fillRef>
            <a:effectRef idx="0">
              <a:scrgbClr r="0" g="0" b="0"/>
            </a:effectRef>
            <a:fontRef idx="none"/>
          </p:style>
        </p:cxnSp>
        <p:sp>
          <p:nvSpPr>
            <p:cNvPr id="26" name="Rectangle 25"/>
            <p:cNvSpPr/>
            <p:nvPr/>
          </p:nvSpPr>
          <p:spPr>
            <a:xfrm>
              <a:off x="1940312" y="1855016"/>
              <a:ext cx="702527" cy="365760"/>
            </a:xfrm>
            <a:prstGeom prst="rect">
              <a:avLst/>
            </a:prstGeom>
            <a:solidFill>
              <a:srgbClr val="BEE3FF">
                <a:alpha val="32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rPr>
                <a:t>LOGO</a:t>
              </a:r>
            </a:p>
          </p:txBody>
        </p:sp>
      </p:grpSp>
      <p:sp>
        <p:nvSpPr>
          <p:cNvPr id="4" name="Freeform 3"/>
          <p:cNvSpPr/>
          <p:nvPr userDrawn="1"/>
        </p:nvSpPr>
        <p:spPr>
          <a:xfrm>
            <a:off x="0" y="4279900"/>
            <a:ext cx="9144000" cy="152400"/>
          </a:xfrm>
          <a:custGeom>
            <a:avLst/>
            <a:gdLst>
              <a:gd name="connsiteX0" fmla="*/ 0 w 8940800"/>
              <a:gd name="connsiteY0" fmla="*/ 114300 h 266700"/>
              <a:gd name="connsiteX1" fmla="*/ 3784600 w 8940800"/>
              <a:gd name="connsiteY1" fmla="*/ 114300 h 266700"/>
              <a:gd name="connsiteX2" fmla="*/ 1968500 w 8940800"/>
              <a:gd name="connsiteY2" fmla="*/ 266700 h 266700"/>
              <a:gd name="connsiteX3" fmla="*/ 8191500 w 8940800"/>
              <a:gd name="connsiteY3" fmla="*/ 266700 h 266700"/>
              <a:gd name="connsiteX4" fmla="*/ 5588000 w 8940800"/>
              <a:gd name="connsiteY4" fmla="*/ 114300 h 266700"/>
              <a:gd name="connsiteX5" fmla="*/ 7861300 w 8940800"/>
              <a:gd name="connsiteY5" fmla="*/ 114300 h 266700"/>
              <a:gd name="connsiteX6" fmla="*/ 7366000 w 8940800"/>
              <a:gd name="connsiteY6" fmla="*/ 38100 h 266700"/>
              <a:gd name="connsiteX7" fmla="*/ 8940800 w 89408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0800" h="266700">
                <a:moveTo>
                  <a:pt x="0" y="114300"/>
                </a:moveTo>
                <a:lnTo>
                  <a:pt x="3784600" y="114300"/>
                </a:lnTo>
                <a:lnTo>
                  <a:pt x="1968500" y="266700"/>
                </a:lnTo>
                <a:lnTo>
                  <a:pt x="8191500" y="266700"/>
                </a:lnTo>
                <a:lnTo>
                  <a:pt x="5588000" y="114300"/>
                </a:lnTo>
                <a:lnTo>
                  <a:pt x="7861300" y="114300"/>
                </a:lnTo>
                <a:lnTo>
                  <a:pt x="7366000" y="38100"/>
                </a:lnTo>
                <a:lnTo>
                  <a:pt x="8940800" y="0"/>
                </a:lnTo>
              </a:path>
            </a:pathLst>
          </a:custGeom>
          <a:noFill/>
          <a:ln w="9525" cap="flat">
            <a:solidFill>
              <a:srgbClr val="92D1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6" name="Straight Connector 5"/>
          <p:cNvCxnSpPr/>
          <p:nvPr userDrawn="1"/>
        </p:nvCxnSpPr>
        <p:spPr>
          <a:xfrm>
            <a:off x="0" y="4610100"/>
            <a:ext cx="1955800" cy="0"/>
          </a:xfrm>
          <a:prstGeom prst="line">
            <a:avLst/>
          </a:prstGeom>
          <a:noFill/>
          <a:ln w="9525" cap="flat">
            <a:solidFill>
              <a:srgbClr val="92D1FF"/>
            </a:solidFill>
            <a:prstDash val="solid"/>
            <a:round/>
          </a:ln>
          <a:effectLst/>
          <a:sp3d/>
        </p:spPr>
        <p:style>
          <a:lnRef idx="0">
            <a:scrgbClr r="0" g="0" b="0"/>
          </a:lnRef>
          <a:fillRef idx="0">
            <a:scrgbClr r="0" g="0" b="0"/>
          </a:fillRef>
          <a:effectRef idx="0">
            <a:scrgbClr r="0" g="0" b="0"/>
          </a:effectRef>
          <a:fontRef idx="none"/>
        </p:style>
      </p:cxnSp>
      <p:cxnSp>
        <p:nvCxnSpPr>
          <p:cNvPr id="27" name="Straight Connector 26"/>
          <p:cNvCxnSpPr/>
          <p:nvPr userDrawn="1"/>
        </p:nvCxnSpPr>
        <p:spPr>
          <a:xfrm>
            <a:off x="2111223" y="4610100"/>
            <a:ext cx="365277" cy="0"/>
          </a:xfrm>
          <a:prstGeom prst="line">
            <a:avLst/>
          </a:prstGeom>
          <a:noFill/>
          <a:ln w="9525" cap="flat">
            <a:solidFill>
              <a:srgbClr val="92D1FF"/>
            </a:solidFill>
            <a:prstDash val="solid"/>
            <a:round/>
          </a:ln>
          <a:effectLst/>
          <a:sp3d/>
        </p:spPr>
        <p:style>
          <a:lnRef idx="0">
            <a:scrgbClr r="0" g="0" b="0"/>
          </a:lnRef>
          <a:fillRef idx="0">
            <a:scrgbClr r="0" g="0" b="0"/>
          </a:fillRef>
          <a:effectRef idx="0">
            <a:scrgbClr r="0" g="0" b="0"/>
          </a:effectRef>
          <a:fontRef idx="none"/>
        </p:style>
      </p:cxnSp>
      <p:grpSp>
        <p:nvGrpSpPr>
          <p:cNvPr id="31" name="Group 30"/>
          <p:cNvGrpSpPr/>
          <p:nvPr userDrawn="1"/>
        </p:nvGrpSpPr>
        <p:grpSpPr>
          <a:xfrm flipH="1">
            <a:off x="6667500" y="4737100"/>
            <a:ext cx="2476500" cy="0"/>
            <a:chOff x="152400" y="4762500"/>
            <a:chExt cx="2476500" cy="0"/>
          </a:xfrm>
        </p:grpSpPr>
        <p:cxnSp>
          <p:nvCxnSpPr>
            <p:cNvPr id="29" name="Straight Connector 28"/>
            <p:cNvCxnSpPr/>
            <p:nvPr userDrawn="1"/>
          </p:nvCxnSpPr>
          <p:spPr>
            <a:xfrm>
              <a:off x="152400" y="4762500"/>
              <a:ext cx="1955800" cy="0"/>
            </a:xfrm>
            <a:prstGeom prst="line">
              <a:avLst/>
            </a:prstGeom>
            <a:noFill/>
            <a:ln w="9525" cap="flat">
              <a:solidFill>
                <a:srgbClr val="92D1FF"/>
              </a:solidFill>
              <a:prstDash val="solid"/>
              <a:round/>
            </a:ln>
            <a:effectLst/>
            <a:sp3d/>
          </p:spPr>
          <p:style>
            <a:lnRef idx="0">
              <a:scrgbClr r="0" g="0" b="0"/>
            </a:lnRef>
            <a:fillRef idx="0">
              <a:scrgbClr r="0" g="0" b="0"/>
            </a:fillRef>
            <a:effectRef idx="0">
              <a:scrgbClr r="0" g="0" b="0"/>
            </a:effectRef>
            <a:fontRef idx="none"/>
          </p:style>
        </p:cxnSp>
        <p:cxnSp>
          <p:nvCxnSpPr>
            <p:cNvPr id="30" name="Straight Connector 29"/>
            <p:cNvCxnSpPr/>
            <p:nvPr userDrawn="1"/>
          </p:nvCxnSpPr>
          <p:spPr>
            <a:xfrm>
              <a:off x="2263623" y="4762500"/>
              <a:ext cx="365277" cy="0"/>
            </a:xfrm>
            <a:prstGeom prst="line">
              <a:avLst/>
            </a:prstGeom>
            <a:noFill/>
            <a:ln w="9525" cap="flat">
              <a:solidFill>
                <a:srgbClr val="92D1FF"/>
              </a:solidFill>
              <a:prstDash val="solid"/>
              <a:round/>
            </a:ln>
            <a:effectLst/>
            <a:sp3d/>
          </p:spPr>
          <p:style>
            <a:lnRef idx="0">
              <a:scrgbClr r="0" g="0" b="0"/>
            </a:lnRef>
            <a:fillRef idx="0">
              <a:scrgbClr r="0" g="0" b="0"/>
            </a:fillRef>
            <a:effectRef idx="0">
              <a:scrgbClr r="0" g="0" b="0"/>
            </a:effectRef>
            <a:fontRef idx="none"/>
          </p:style>
        </p:cxnSp>
      </p:grpSp>
      <p:grpSp>
        <p:nvGrpSpPr>
          <p:cNvPr id="32" name="Group 31"/>
          <p:cNvGrpSpPr/>
          <p:nvPr userDrawn="1"/>
        </p:nvGrpSpPr>
        <p:grpSpPr>
          <a:xfrm flipH="1">
            <a:off x="3845285" y="4889500"/>
            <a:ext cx="1818915" cy="0"/>
            <a:chOff x="809985" y="4762500"/>
            <a:chExt cx="1818915" cy="0"/>
          </a:xfrm>
        </p:grpSpPr>
        <p:cxnSp>
          <p:nvCxnSpPr>
            <p:cNvPr id="33" name="Straight Connector 32"/>
            <p:cNvCxnSpPr/>
            <p:nvPr userDrawn="1"/>
          </p:nvCxnSpPr>
          <p:spPr>
            <a:xfrm>
              <a:off x="809985" y="4762500"/>
              <a:ext cx="1298215" cy="0"/>
            </a:xfrm>
            <a:prstGeom prst="line">
              <a:avLst/>
            </a:prstGeom>
            <a:noFill/>
            <a:ln w="9525" cap="flat">
              <a:solidFill>
                <a:srgbClr val="92D1FF"/>
              </a:solidFill>
              <a:prstDash val="solid"/>
              <a:round/>
            </a:ln>
            <a:effectLst/>
            <a:sp3d/>
          </p:spPr>
          <p:style>
            <a:lnRef idx="0">
              <a:scrgbClr r="0" g="0" b="0"/>
            </a:lnRef>
            <a:fillRef idx="0">
              <a:scrgbClr r="0" g="0" b="0"/>
            </a:fillRef>
            <a:effectRef idx="0">
              <a:scrgbClr r="0" g="0" b="0"/>
            </a:effectRef>
            <a:fontRef idx="none"/>
          </p:style>
        </p:cxnSp>
        <p:cxnSp>
          <p:nvCxnSpPr>
            <p:cNvPr id="34" name="Straight Connector 33"/>
            <p:cNvCxnSpPr/>
            <p:nvPr userDrawn="1"/>
          </p:nvCxnSpPr>
          <p:spPr>
            <a:xfrm>
              <a:off x="2263623" y="4762500"/>
              <a:ext cx="365277" cy="0"/>
            </a:xfrm>
            <a:prstGeom prst="line">
              <a:avLst/>
            </a:prstGeom>
            <a:noFill/>
            <a:ln w="9525" cap="flat">
              <a:solidFill>
                <a:srgbClr val="92D1FF"/>
              </a:solidFill>
              <a:prstDash val="solid"/>
              <a:round/>
            </a:ln>
            <a:effectLst/>
            <a:sp3d/>
          </p:spPr>
          <p:style>
            <a:lnRef idx="0">
              <a:scrgbClr r="0" g="0" b="0"/>
            </a:lnRef>
            <a:fillRef idx="0">
              <a:scrgbClr r="0" g="0" b="0"/>
            </a:fillRef>
            <a:effectRef idx="0">
              <a:scrgbClr r="0" g="0" b="0"/>
            </a:effectRef>
            <a:fontRef idx="none"/>
          </p:style>
        </p:cxnSp>
      </p:grpSp>
      <p:grpSp>
        <p:nvGrpSpPr>
          <p:cNvPr id="38" name="Group 37"/>
          <p:cNvGrpSpPr/>
          <p:nvPr userDrawn="1"/>
        </p:nvGrpSpPr>
        <p:grpSpPr>
          <a:xfrm>
            <a:off x="1765300" y="3594100"/>
            <a:ext cx="457200" cy="457200"/>
            <a:chOff x="1765300" y="3594100"/>
            <a:chExt cx="457200" cy="457200"/>
          </a:xfrm>
        </p:grpSpPr>
        <p:sp>
          <p:nvSpPr>
            <p:cNvPr id="37" name="Oval 36"/>
            <p:cNvSpPr/>
            <p:nvPr userDrawn="1"/>
          </p:nvSpPr>
          <p:spPr>
            <a:xfrm>
              <a:off x="1765300" y="3594100"/>
              <a:ext cx="457200" cy="457200"/>
            </a:xfrm>
            <a:prstGeom prst="ellips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6" name="Picture 35" descr="A close up of a logo&#10;&#10;Description generated with high confidence">
              <a:extLst>
                <a:ext uri="{FF2B5EF4-FFF2-40B4-BE49-F238E27FC236}">
                  <a16:creationId xmlns:a16="http://schemas.microsoft.com/office/drawing/2014/main" id="{E874E014-74F5-458E-8892-3DA4D60E0FE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93723" y="3639820"/>
              <a:ext cx="365760" cy="365760"/>
            </a:xfrm>
            <a:prstGeom prst="rect">
              <a:avLst/>
            </a:prstGeom>
          </p:spPr>
        </p:pic>
      </p:grpSp>
      <p:sp>
        <p:nvSpPr>
          <p:cNvPr id="40" name="Oval 39"/>
          <p:cNvSpPr/>
          <p:nvPr userDrawn="1"/>
        </p:nvSpPr>
        <p:spPr>
          <a:xfrm>
            <a:off x="7747000" y="2984500"/>
            <a:ext cx="457200" cy="457200"/>
          </a:xfrm>
          <a:prstGeom prst="ellips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3" name="Oval 42"/>
          <p:cNvSpPr/>
          <p:nvPr userDrawn="1"/>
        </p:nvSpPr>
        <p:spPr>
          <a:xfrm>
            <a:off x="3981962" y="3873500"/>
            <a:ext cx="457200" cy="457200"/>
          </a:xfrm>
          <a:prstGeom prst="ellips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Oval 45"/>
          <p:cNvSpPr/>
          <p:nvPr userDrawn="1"/>
        </p:nvSpPr>
        <p:spPr>
          <a:xfrm>
            <a:off x="6667500" y="3462020"/>
            <a:ext cx="365760" cy="365760"/>
          </a:xfrm>
          <a:prstGeom prst="ellips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Oval 48"/>
          <p:cNvSpPr/>
          <p:nvPr userDrawn="1"/>
        </p:nvSpPr>
        <p:spPr>
          <a:xfrm>
            <a:off x="3241523" y="2938780"/>
            <a:ext cx="365760" cy="365760"/>
          </a:xfrm>
          <a:prstGeom prst="ellips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52" name="Picture 51" descr="A close up of a logo&#10;&#10;Description generated with very high confidence">
            <a:extLst>
              <a:ext uri="{FF2B5EF4-FFF2-40B4-BE49-F238E27FC236}">
                <a16:creationId xmlns:a16="http://schemas.microsoft.com/office/drawing/2014/main" id="{C8906C12-7EF3-41BB-95B9-6A69938F112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39587" y="3935569"/>
            <a:ext cx="335922" cy="335922"/>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87931D1F-0585-4C6F-BF73-964C4FC26CA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837765" y="3059906"/>
            <a:ext cx="309827" cy="309827"/>
          </a:xfrm>
          <a:prstGeom prst="rect">
            <a:avLst/>
          </a:prstGeom>
        </p:spPr>
      </p:pic>
      <p:pic>
        <p:nvPicPr>
          <p:cNvPr id="35" name="Picture 34"/>
          <p:cNvPicPr>
            <a:picLocks noChangeAspect="1"/>
          </p:cNvPicPr>
          <p:nvPr userDrawn="1"/>
        </p:nvPicPr>
        <p:blipFill>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71580" y="2970530"/>
            <a:ext cx="284334" cy="284334"/>
          </a:xfrm>
          <a:prstGeom prst="rect">
            <a:avLst/>
          </a:prstGeom>
        </p:spPr>
      </p:pic>
      <p:pic>
        <p:nvPicPr>
          <p:cNvPr id="39" name="Picture 3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700837" y="3485674"/>
            <a:ext cx="280988" cy="280988"/>
          </a:xfrm>
          <a:prstGeom prst="rect">
            <a:avLst/>
          </a:prstGeom>
        </p:spPr>
      </p:pic>
      <p:sp>
        <p:nvSpPr>
          <p:cNvPr id="41" name="object 9">
            <a:extLst>
              <a:ext uri="{FF2B5EF4-FFF2-40B4-BE49-F238E27FC236}">
                <a16:creationId xmlns:a16="http://schemas.microsoft.com/office/drawing/2014/main" id="{F2B1C59C-2A22-4126-9094-EC367F523D00}"/>
              </a:ext>
            </a:extLst>
          </p:cNvPr>
          <p:cNvSpPr/>
          <p:nvPr userDrawn="1"/>
        </p:nvSpPr>
        <p:spPr>
          <a:xfrm flipH="1">
            <a:off x="9039799"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chemeClr val="tx1">
              <a:alpha val="19000"/>
            </a:schemeClr>
          </a:solidFill>
        </p:spPr>
        <p:txBody>
          <a:bodyPr wrap="square" lIns="0" tIns="0" rIns="0" bIns="0" rtlCol="0"/>
          <a:lstStyle/>
          <a:p>
            <a:pPr lvl="0"/>
            <a:endParaRPr/>
          </a:p>
        </p:txBody>
      </p:sp>
      <p:sp>
        <p:nvSpPr>
          <p:cNvPr id="4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chemeClr val="tx1">
              <a:alpha val="19000"/>
            </a:schemeClr>
          </a:solidFill>
        </p:spPr>
        <p:txBody>
          <a:bodyPr wrap="square" lIns="0" tIns="0" rIns="0" bIns="0" rtlCol="0"/>
          <a:lstStyle/>
          <a:p>
            <a:endParaRPr/>
          </a:p>
        </p:txBody>
      </p:sp>
    </p:spTree>
    <p:extLst>
      <p:ext uri="{BB962C8B-B14F-4D97-AF65-F5344CB8AC3E}">
        <p14:creationId xmlns:p14="http://schemas.microsoft.com/office/powerpoint/2010/main" val="933646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94789" y="2071688"/>
            <a:ext cx="7134329" cy="1009650"/>
          </a:xfrm>
          <a:prstGeom prst="rect">
            <a:avLst/>
          </a:prstGeom>
        </p:spPr>
        <p:txBody>
          <a:bodyPr anchor="ctr">
            <a:noAutofit/>
          </a:bodyPr>
          <a:lstStyle>
            <a:lvl1pPr algn="ctr">
              <a:defRPr sz="2400" b="0">
                <a:solidFill>
                  <a:srgbClr val="007CC3"/>
                </a:solidFill>
              </a:defRPr>
            </a:lvl1pPr>
          </a:lstStyle>
          <a:p>
            <a:r>
              <a:rPr lang="en-US"/>
              <a:t>TITLE TEXT</a:t>
            </a:r>
          </a:p>
        </p:txBody>
      </p:sp>
      <p:sp>
        <p:nvSpPr>
          <p:cNvPr id="13"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5"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9"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3338972"/>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am member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2537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A. transition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4410170" y="4744243"/>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20"/>
          <p:cNvSpPr/>
          <p:nvPr userDrawn="1"/>
        </p:nvSpPr>
        <p:spPr>
          <a:xfrm>
            <a:off x="904870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1800"/>
          </a:p>
        </p:txBody>
      </p:sp>
      <p:sp>
        <p:nvSpPr>
          <p:cNvPr id="22" name="object 9"/>
          <p:cNvSpPr/>
          <p:nvPr userDrawn="1"/>
        </p:nvSpPr>
        <p:spPr>
          <a:xfrm>
            <a:off x="-8919"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1800"/>
          </a:p>
        </p:txBody>
      </p:sp>
      <p:pic>
        <p:nvPicPr>
          <p:cNvPr id="12" name="Picture 11"/>
          <p:cNvPicPr>
            <a:picLocks noChangeAspect="1"/>
          </p:cNvPicPr>
          <p:nvPr userDrawn="1"/>
        </p:nvPicPr>
        <p:blipFill>
          <a:blip r:embed="rId2"/>
          <a:stretch>
            <a:fillRect/>
          </a:stretch>
        </p:blipFill>
        <p:spPr>
          <a:xfrm>
            <a:off x="8034835" y="4511611"/>
            <a:ext cx="909665" cy="465265"/>
          </a:xfrm>
          <a:prstGeom prst="rect">
            <a:avLst/>
          </a:prstGeom>
        </p:spPr>
      </p:pic>
    </p:spTree>
    <p:extLst>
      <p:ext uri="{BB962C8B-B14F-4D97-AF65-F5344CB8AC3E}">
        <p14:creationId xmlns:p14="http://schemas.microsoft.com/office/powerpoint/2010/main" val="1134594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807244" y="1659428"/>
            <a:ext cx="7527837" cy="732080"/>
          </a:xfrm>
          <a:prstGeom prst="rect">
            <a:avLst/>
          </a:prstGeom>
        </p:spPr>
        <p:txBody>
          <a:bodyPr anchor="ctr">
            <a:noAutofit/>
          </a:bodyPr>
          <a:lstStyle>
            <a:lvl1pPr algn="ctr">
              <a:defRPr sz="2400">
                <a:solidFill>
                  <a:srgbClr val="007CC3"/>
                </a:solidFill>
              </a:defRPr>
            </a:lvl1pPr>
          </a:lstStyle>
          <a:p>
            <a:r>
              <a:rPr lang="en-US"/>
              <a:t>TITLE TEXT</a:t>
            </a:r>
          </a:p>
        </p:txBody>
      </p:sp>
      <p:sp>
        <p:nvSpPr>
          <p:cNvPr id="14" name="Text Placeholder 2"/>
          <p:cNvSpPr>
            <a:spLocks noGrp="1"/>
          </p:cNvSpPr>
          <p:nvPr>
            <p:ph type="body" idx="1" hasCustomPrompt="1"/>
          </p:nvPr>
        </p:nvSpPr>
        <p:spPr>
          <a:xfrm>
            <a:off x="1161819" y="2576513"/>
            <a:ext cx="6865555" cy="315250"/>
          </a:xfrm>
          <a:prstGeom prst="rect">
            <a:avLst/>
          </a:prstGeom>
        </p:spPr>
        <p:txBody>
          <a:bodyPr anchor="t">
            <a:noAutofit/>
          </a:bodyPr>
          <a:lstStyle>
            <a:lvl1pPr marL="342900" indent="-34290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15" name="Text Placeholder 2"/>
          <p:cNvSpPr>
            <a:spLocks noGrp="1"/>
          </p:cNvSpPr>
          <p:nvPr>
            <p:ph type="body" idx="10" hasCustomPrompt="1"/>
          </p:nvPr>
        </p:nvSpPr>
        <p:spPr>
          <a:xfrm>
            <a:off x="1987453" y="3212586"/>
            <a:ext cx="5323411" cy="781802"/>
          </a:xfrm>
          <a:prstGeom prst="rect">
            <a:avLst/>
          </a:prstGeom>
        </p:spPr>
        <p:txBody>
          <a:bodyPr anchor="t">
            <a:noAutofit/>
          </a:bodyPr>
          <a:lstStyle>
            <a:lvl1pPr marL="0" indent="0" algn="ctr">
              <a:buNone/>
              <a:defRPr kumimoji="0" lang="en-US" sz="12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16"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8"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43851218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4" name="Picture 3"/>
          <p:cNvPicPr>
            <a:picLocks noChangeAspect="1"/>
          </p:cNvPicPr>
          <p:nvPr userDrawn="1"/>
        </p:nvPicPr>
        <p:blipFill rotWithShape="1">
          <a:blip r:embed="rId2">
            <a:grayscl/>
            <a:extLst>
              <a:ext uri="{28A0092B-C50C-407E-A947-70E740481C1C}">
                <a14:useLocalDpi xmlns:a14="http://schemas.microsoft.com/office/drawing/2010/main" val="0"/>
              </a:ext>
            </a:extLst>
          </a:blip>
          <a:srcRect t="65609" b="6113"/>
          <a:stretch/>
        </p:blipFill>
        <p:spPr>
          <a:xfrm>
            <a:off x="0" y="1297552"/>
            <a:ext cx="9144001" cy="1725047"/>
          </a:xfrm>
          <a:prstGeom prst="rect">
            <a:avLst/>
          </a:prstGeom>
        </p:spPr>
      </p:pic>
      <p:pic>
        <p:nvPicPr>
          <p:cNvPr id="37" name="Picture 36"/>
          <p:cNvPicPr>
            <a:picLocks noChangeAspect="1"/>
          </p:cNvPicPr>
          <p:nvPr userDrawn="1"/>
        </p:nvPicPr>
        <p:blipFill>
          <a:blip r:embed="rId3"/>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256294233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2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4" name="Picture 3"/>
          <p:cNvPicPr>
            <a:picLocks noChangeAspect="1"/>
          </p:cNvPicPr>
          <p:nvPr userDrawn="1"/>
        </p:nvPicPr>
        <p:blipFill rotWithShape="1">
          <a:blip r:embed="rId3">
            <a:grayscl/>
            <a:extLst>
              <a:ext uri="{28A0092B-C50C-407E-A947-70E740481C1C}">
                <a14:useLocalDpi xmlns:a14="http://schemas.microsoft.com/office/drawing/2010/main" val="0"/>
              </a:ext>
            </a:extLst>
          </a:blip>
          <a:srcRect t="44198" b="29776"/>
          <a:stretch/>
        </p:blipFill>
        <p:spPr>
          <a:xfrm>
            <a:off x="0" y="1297551"/>
            <a:ext cx="9144001" cy="1712349"/>
          </a:xfrm>
          <a:prstGeom prst="rect">
            <a:avLst/>
          </a:prstGeom>
        </p:spPr>
      </p:pic>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105059286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0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2" name="Picture 1"/>
          <p:cNvPicPr>
            <a:picLocks noChangeAspect="1"/>
          </p:cNvPicPr>
          <p:nvPr userDrawn="1"/>
        </p:nvPicPr>
        <p:blipFill rotWithShape="1">
          <a:blip r:embed="rId3">
            <a:grayscl/>
            <a:extLst>
              <a:ext uri="{28A0092B-C50C-407E-A947-70E740481C1C}">
                <a14:useLocalDpi xmlns:a14="http://schemas.microsoft.com/office/drawing/2010/main" val="0"/>
              </a:ext>
            </a:extLst>
          </a:blip>
          <a:srcRect t="4655"/>
          <a:stretch/>
        </p:blipFill>
        <p:spPr>
          <a:xfrm>
            <a:off x="0" y="1270003"/>
            <a:ext cx="9144000" cy="1787256"/>
          </a:xfrm>
          <a:prstGeom prst="rect">
            <a:avLst/>
          </a:prstGeom>
        </p:spPr>
      </p:pic>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73045221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7" name="Picture 6"/>
          <p:cNvPicPr>
            <a:picLocks noChangeAspect="1"/>
          </p:cNvPicPr>
          <p:nvPr userDrawn="1"/>
        </p:nvPicPr>
        <p:blipFill rotWithShape="1">
          <a:blip r:embed="rId3">
            <a:grayscl/>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val="0"/>
              </a:ext>
            </a:extLst>
          </a:blip>
          <a:srcRect t="16750" b="16257"/>
          <a:stretch/>
        </p:blipFill>
        <p:spPr>
          <a:xfrm>
            <a:off x="0" y="1295401"/>
            <a:ext cx="9144000" cy="1727200"/>
          </a:xfrm>
          <a:prstGeom prst="rect">
            <a:avLst/>
          </a:prstGeom>
        </p:spPr>
      </p:pic>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361734005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6" name="Rectangle 5"/>
          <p:cNvSpPr/>
          <p:nvPr userDrawn="1"/>
        </p:nvSpPr>
        <p:spPr>
          <a:xfrm>
            <a:off x="0" y="1037773"/>
            <a:ext cx="9144000" cy="682171"/>
          </a:xfrm>
          <a:prstGeom prst="rect">
            <a:avLst/>
          </a:prstGeom>
          <a:solidFill>
            <a:srgbClr val="61BB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ectangle 4"/>
          <p:cNvSpPr/>
          <p:nvPr userDrawn="1"/>
        </p:nvSpPr>
        <p:spPr>
          <a:xfrm>
            <a:off x="0" y="1473200"/>
            <a:ext cx="9144000" cy="2757714"/>
          </a:xfrm>
          <a:prstGeom prst="rect">
            <a:avLst/>
          </a:prstGeom>
          <a:solidFill>
            <a:srgbClr val="007CC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2" name="Picture 1"/>
          <p:cNvPicPr>
            <a:picLocks noChangeAspect="1"/>
          </p:cNvPicPr>
          <p:nvPr userDrawn="1"/>
        </p:nvPicPr>
        <p:blipFill rotWithShape="1">
          <a:blip r:embed="rId3">
            <a:grayscl/>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b="23174"/>
          <a:stretch/>
        </p:blipFill>
        <p:spPr>
          <a:xfrm>
            <a:off x="0" y="1295400"/>
            <a:ext cx="9144000" cy="1727200"/>
          </a:xfrm>
          <a:prstGeom prst="rect">
            <a:avLst/>
          </a:prstGeom>
        </p:spPr>
      </p:pic>
      <p:grpSp>
        <p:nvGrpSpPr>
          <p:cNvPr id="44" name="Group 43"/>
          <p:cNvGrpSpPr/>
          <p:nvPr userDrawn="1"/>
        </p:nvGrpSpPr>
        <p:grpSpPr>
          <a:xfrm>
            <a:off x="7955875" y="831174"/>
            <a:ext cx="1188126" cy="1188126"/>
            <a:chOff x="1307434" y="986546"/>
            <a:chExt cx="291033" cy="291033"/>
          </a:xfrm>
        </p:grpSpPr>
        <p:sp>
          <p:nvSpPr>
            <p:cNvPr id="45" name="Diagonal Stripe 44">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007CC3">
                <a:alpha val="3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Diagonal Stripe 45">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47" name="Group 46"/>
          <p:cNvGrpSpPr/>
          <p:nvPr userDrawn="1"/>
        </p:nvGrpSpPr>
        <p:grpSpPr>
          <a:xfrm>
            <a:off x="32319" y="2568963"/>
            <a:ext cx="1362594" cy="1362594"/>
            <a:chOff x="1307434" y="986546"/>
            <a:chExt cx="291033" cy="291033"/>
          </a:xfrm>
        </p:grpSpPr>
        <p:sp>
          <p:nvSpPr>
            <p:cNvPr id="48" name="Diagonal Stripe 47">
              <a:extLst>
                <a:ext uri="{FF2B5EF4-FFF2-40B4-BE49-F238E27FC236}">
                  <a16:creationId xmlns:a16="http://schemas.microsoft.com/office/drawing/2014/main" id="{BBAD3A20-7A48-443A-85A3-DBED3BE51D9F}"/>
                </a:ext>
              </a:extLst>
            </p:cNvPr>
            <p:cNvSpPr/>
            <p:nvPr/>
          </p:nvSpPr>
          <p:spPr>
            <a:xfrm>
              <a:off x="1307434" y="986546"/>
              <a:ext cx="291033" cy="291033"/>
            </a:xfrm>
            <a:prstGeom prst="diagStripe">
              <a:avLst>
                <a:gd name="adj" fmla="val 84756"/>
              </a:avLst>
            </a:prstGeom>
            <a:solidFill>
              <a:srgbClr val="61BBFF">
                <a:alpha val="28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Diagonal Stripe 48">
              <a:extLst>
                <a:ext uri="{FF2B5EF4-FFF2-40B4-BE49-F238E27FC236}">
                  <a16:creationId xmlns:a16="http://schemas.microsoft.com/office/drawing/2014/main" id="{15ACD60D-B8C8-49BE-8810-8D25DCEDF912}"/>
                </a:ext>
              </a:extLst>
            </p:cNvPr>
            <p:cNvSpPr/>
            <p:nvPr/>
          </p:nvSpPr>
          <p:spPr>
            <a:xfrm>
              <a:off x="1395541" y="986547"/>
              <a:ext cx="128460" cy="128460"/>
            </a:xfrm>
            <a:prstGeom prst="diagStripe">
              <a:avLst>
                <a:gd name="adj" fmla="val 84756"/>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299645017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063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54"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43" r:id="rId16"/>
    <p:sldLayoutId id="2147483702" r:id="rId17"/>
    <p:sldLayoutId id="2147483703" r:id="rId18"/>
    <p:sldLayoutId id="2147483704" r:id="rId19"/>
    <p:sldLayoutId id="2147483705" r:id="rId20"/>
    <p:sldLayoutId id="2147483707" r:id="rId21"/>
    <p:sldLayoutId id="2147483708" r:id="rId22"/>
    <p:sldLayoutId id="2147483711" r:id="rId23"/>
    <p:sldLayoutId id="2147483712" r:id="rId24"/>
    <p:sldLayoutId id="2147483736" r:id="rId25"/>
    <p:sldLayoutId id="2147483755" r:id="rId26"/>
    <p:sldLayoutId id="2147483737" r:id="rId27"/>
    <p:sldLayoutId id="2147483738" r:id="rId28"/>
    <p:sldLayoutId id="2147483753" r:id="rId29"/>
    <p:sldLayoutId id="2147483740" r:id="rId30"/>
    <p:sldLayoutId id="2147483741" r:id="rId31"/>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0.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30.emf"/><Relationship Id="rId5" Type="http://schemas.openxmlformats.org/officeDocument/2006/relationships/image" Target="../media/image24.emf"/><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31.emf"/><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30.emf"/><Relationship Id="rId5" Type="http://schemas.openxmlformats.org/officeDocument/2006/relationships/image" Target="../media/image24.emf"/><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hyperlink" Target="https://kb.vmware.com/s/article/78506" TargetMode="Externa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290054-C4DB-E7BC-674F-0B835C2FE24C}"/>
              </a:ext>
            </a:extLst>
          </p:cNvPr>
          <p:cNvPicPr>
            <a:picLocks noChangeAspect="1"/>
          </p:cNvPicPr>
          <p:nvPr/>
        </p:nvPicPr>
        <p:blipFill>
          <a:blip r:embed="rId2"/>
          <a:stretch>
            <a:fillRect/>
          </a:stretch>
        </p:blipFill>
        <p:spPr>
          <a:xfrm>
            <a:off x="4" y="599135"/>
            <a:ext cx="9144000" cy="2755392"/>
          </a:xfrm>
          <a:prstGeom prst="rect">
            <a:avLst/>
          </a:prstGeom>
        </p:spPr>
      </p:pic>
      <p:pic>
        <p:nvPicPr>
          <p:cNvPr id="2" name="Picture 1">
            <a:extLst>
              <a:ext uri="{FF2B5EF4-FFF2-40B4-BE49-F238E27FC236}">
                <a16:creationId xmlns:a16="http://schemas.microsoft.com/office/drawing/2014/main" id="{7FADB7E4-F41D-91E4-3DBC-C32233B7C6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 y="246893"/>
            <a:ext cx="6858000" cy="4578306"/>
          </a:xfrm>
          <a:prstGeom prst="rect">
            <a:avLst/>
          </a:prstGeom>
        </p:spPr>
      </p:pic>
      <p:sp>
        <p:nvSpPr>
          <p:cNvPr id="3" name="Rectangle 2">
            <a:extLst>
              <a:ext uri="{FF2B5EF4-FFF2-40B4-BE49-F238E27FC236}">
                <a16:creationId xmlns:a16="http://schemas.microsoft.com/office/drawing/2014/main" id="{AF814C49-DA3F-8C58-E723-E41860C111DD}"/>
              </a:ext>
            </a:extLst>
          </p:cNvPr>
          <p:cNvSpPr/>
          <p:nvPr/>
        </p:nvSpPr>
        <p:spPr>
          <a:xfrm>
            <a:off x="2" y="246893"/>
            <a:ext cx="6857999" cy="3759485"/>
          </a:xfrm>
          <a:prstGeom prst="rect">
            <a:avLst/>
          </a:prstGeom>
          <a:gradFill>
            <a:gsLst>
              <a:gs pos="0">
                <a:schemeClr val="tx1">
                  <a:alpha val="0"/>
                </a:schemeClr>
              </a:gs>
              <a:gs pos="100000">
                <a:schemeClr val="tx1">
                  <a:alpha val="6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634E7DFE-F40E-3E07-ED09-516C00086D24}"/>
              </a:ext>
            </a:extLst>
          </p:cNvPr>
          <p:cNvSpPr/>
          <p:nvPr/>
        </p:nvSpPr>
        <p:spPr>
          <a:xfrm>
            <a:off x="5647042" y="2536046"/>
            <a:ext cx="1210962" cy="1334530"/>
          </a:xfrm>
          <a:custGeom>
            <a:avLst/>
            <a:gdLst>
              <a:gd name="connsiteX0" fmla="*/ 1210962 w 1210962"/>
              <a:gd name="connsiteY0" fmla="*/ 0 h 1334530"/>
              <a:gd name="connsiteX1" fmla="*/ 1210962 w 1210962"/>
              <a:gd name="connsiteY1" fmla="*/ 1334530 h 1334530"/>
              <a:gd name="connsiteX2" fmla="*/ 0 w 1210962"/>
              <a:gd name="connsiteY2" fmla="*/ 1334530 h 1334530"/>
              <a:gd name="connsiteX3" fmla="*/ 1210962 w 1210962"/>
              <a:gd name="connsiteY3" fmla="*/ 0 h 1334530"/>
            </a:gdLst>
            <a:ahLst/>
            <a:cxnLst>
              <a:cxn ang="0">
                <a:pos x="connsiteX0" y="connsiteY0"/>
              </a:cxn>
              <a:cxn ang="0">
                <a:pos x="connsiteX1" y="connsiteY1"/>
              </a:cxn>
              <a:cxn ang="0">
                <a:pos x="connsiteX2" y="connsiteY2"/>
              </a:cxn>
              <a:cxn ang="0">
                <a:pos x="connsiteX3" y="connsiteY3"/>
              </a:cxn>
            </a:cxnLst>
            <a:rect l="l" t="t" r="r" b="b"/>
            <a:pathLst>
              <a:path w="1210962" h="1334530">
                <a:moveTo>
                  <a:pt x="1210962" y="0"/>
                </a:moveTo>
                <a:lnTo>
                  <a:pt x="1210962" y="1334530"/>
                </a:lnTo>
                <a:lnTo>
                  <a:pt x="0" y="1334530"/>
                </a:lnTo>
                <a:lnTo>
                  <a:pt x="1210962" y="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80E692C-9CD2-4D07-582A-818E15FBD1EF}"/>
              </a:ext>
            </a:extLst>
          </p:cNvPr>
          <p:cNvSpPr/>
          <p:nvPr/>
        </p:nvSpPr>
        <p:spPr>
          <a:xfrm>
            <a:off x="5" y="3858219"/>
            <a:ext cx="6858000" cy="931645"/>
          </a:xfrm>
          <a:custGeom>
            <a:avLst/>
            <a:gdLst>
              <a:gd name="connsiteX0" fmla="*/ 0 w 6845643"/>
              <a:gd name="connsiteY0" fmla="*/ 0 h 902043"/>
              <a:gd name="connsiteX1" fmla="*/ 6845643 w 6845643"/>
              <a:gd name="connsiteY1" fmla="*/ 0 h 902043"/>
              <a:gd name="connsiteX2" fmla="*/ 6845643 w 6845643"/>
              <a:gd name="connsiteY2" fmla="*/ 902043 h 902043"/>
              <a:gd name="connsiteX3" fmla="*/ 827902 w 6845643"/>
              <a:gd name="connsiteY3" fmla="*/ 902043 h 902043"/>
              <a:gd name="connsiteX4" fmla="*/ 0 w 6845643"/>
              <a:gd name="connsiteY4" fmla="*/ 0 h 90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5643" h="902043">
                <a:moveTo>
                  <a:pt x="0" y="0"/>
                </a:moveTo>
                <a:lnTo>
                  <a:pt x="6845643" y="0"/>
                </a:lnTo>
                <a:lnTo>
                  <a:pt x="6845643" y="902043"/>
                </a:lnTo>
                <a:lnTo>
                  <a:pt x="827902" y="902043"/>
                </a:lnTo>
                <a:lnTo>
                  <a:pt x="0" y="0"/>
                </a:lnTo>
                <a:close/>
              </a:path>
            </a:pathLst>
          </a:custGeom>
          <a:solidFill>
            <a:srgbClr val="007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6">
            <a:extLst>
              <a:ext uri="{FF2B5EF4-FFF2-40B4-BE49-F238E27FC236}">
                <a16:creationId xmlns:a16="http://schemas.microsoft.com/office/drawing/2014/main" id="{6BC2D3BD-019E-A834-E778-074EB9C9CF50}"/>
              </a:ext>
            </a:extLst>
          </p:cNvPr>
          <p:cNvSpPr txBox="1">
            <a:spLocks/>
          </p:cNvSpPr>
          <p:nvPr/>
        </p:nvSpPr>
        <p:spPr>
          <a:xfrm>
            <a:off x="1053295" y="3542664"/>
            <a:ext cx="5507925" cy="1163395"/>
          </a:xfrm>
          <a:prstGeom prst="rect">
            <a:avLst/>
          </a:prstGeom>
          <a:effectLst/>
        </p:spPr>
        <p:txBody>
          <a:bodyPr vert="horz" wrap="square" lIns="0" tIns="274320" rIns="0" bIns="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13063" marR="5225" algn="l">
              <a:spcBef>
                <a:spcPts val="2160"/>
              </a:spcBef>
            </a:pPr>
            <a:r>
              <a:rPr lang="en-US" sz="3200">
                <a:solidFill>
                  <a:schemeClr val="bg1"/>
                </a:solidFill>
                <a:latin typeface="Tungsten Medium" pitchFamily="2" charset="0"/>
                <a:ea typeface="Verdana" panose="020B0604030504040204" pitchFamily="34" charset="0"/>
              </a:rPr>
              <a:t>Point of View on</a:t>
            </a:r>
            <a:br>
              <a:rPr lang="en-US" sz="32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br>
            <a:r>
              <a:rPr lang="en-US" sz="32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		</a:t>
            </a:r>
            <a:r>
              <a:rPr lang="en-US" sz="2400">
                <a:solidFill>
                  <a:schemeClr val="bg1"/>
                </a:solidFill>
                <a:latin typeface="Verdana" panose="020B0604030504040204" pitchFamily="34" charset="0"/>
                <a:ea typeface="Verdana" panose="020B0604030504040204" pitchFamily="34" charset="0"/>
              </a:rPr>
              <a:t>VMware Cyber Resilience</a:t>
            </a:r>
            <a:endParaRPr lang="en-US" sz="3200">
              <a:solidFill>
                <a:schemeClr val="bg1"/>
              </a:solidFill>
              <a:latin typeface="Verdana" panose="020B0604030504040204" pitchFamily="34" charset="0"/>
              <a:ea typeface="Verdana" panose="020B0604030504040204" pitchFamily="34" charset="0"/>
              <a:cs typeface="Myriad Pro Light"/>
            </a:endParaRPr>
          </a:p>
        </p:txBody>
      </p:sp>
      <p:sp>
        <p:nvSpPr>
          <p:cNvPr id="12" name="Freeform: Shape 11">
            <a:extLst>
              <a:ext uri="{FF2B5EF4-FFF2-40B4-BE49-F238E27FC236}">
                <a16:creationId xmlns:a16="http://schemas.microsoft.com/office/drawing/2014/main" id="{271C5E7B-C12A-8293-511D-AACA2023183D}"/>
              </a:ext>
            </a:extLst>
          </p:cNvPr>
          <p:cNvSpPr/>
          <p:nvPr/>
        </p:nvSpPr>
        <p:spPr>
          <a:xfrm>
            <a:off x="520704" y="4064165"/>
            <a:ext cx="6337300" cy="927100"/>
          </a:xfrm>
          <a:custGeom>
            <a:avLst/>
            <a:gdLst>
              <a:gd name="connsiteX0" fmla="*/ 0 w 6337300"/>
              <a:gd name="connsiteY0" fmla="*/ 0 h 927100"/>
              <a:gd name="connsiteX1" fmla="*/ 800100 w 6337300"/>
              <a:gd name="connsiteY1" fmla="*/ 927100 h 927100"/>
              <a:gd name="connsiteX2" fmla="*/ 6337300 w 6337300"/>
              <a:gd name="connsiteY2" fmla="*/ 927100 h 927100"/>
            </a:gdLst>
            <a:ahLst/>
            <a:cxnLst>
              <a:cxn ang="0">
                <a:pos x="connsiteX0" y="connsiteY0"/>
              </a:cxn>
              <a:cxn ang="0">
                <a:pos x="connsiteX1" y="connsiteY1"/>
              </a:cxn>
              <a:cxn ang="0">
                <a:pos x="connsiteX2" y="connsiteY2"/>
              </a:cxn>
            </a:cxnLst>
            <a:rect l="l" t="t" r="r" b="b"/>
            <a:pathLst>
              <a:path w="6337300" h="927100">
                <a:moveTo>
                  <a:pt x="0" y="0"/>
                </a:moveTo>
                <a:lnTo>
                  <a:pt x="800100" y="927100"/>
                </a:lnTo>
                <a:lnTo>
                  <a:pt x="6337300" y="927100"/>
                </a:lnTo>
              </a:path>
            </a:pathLst>
          </a:custGeom>
          <a:noFill/>
          <a:ln>
            <a:solidFill>
              <a:schemeClr val="tx1">
                <a:lumMod val="65000"/>
                <a:lumOff val="35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6340586-5DAE-1303-13E4-DBE6233416EC}"/>
              </a:ext>
            </a:extLst>
          </p:cNvPr>
          <p:cNvGrpSpPr/>
          <p:nvPr/>
        </p:nvGrpSpPr>
        <p:grpSpPr>
          <a:xfrm>
            <a:off x="1747443" y="246893"/>
            <a:ext cx="1019432" cy="2943529"/>
            <a:chOff x="1809224" y="1844590"/>
            <a:chExt cx="1019432" cy="3072867"/>
          </a:xfrm>
        </p:grpSpPr>
        <p:sp>
          <p:nvSpPr>
            <p:cNvPr id="17" name="Freeform: Shape 16">
              <a:extLst>
                <a:ext uri="{FF2B5EF4-FFF2-40B4-BE49-F238E27FC236}">
                  <a16:creationId xmlns:a16="http://schemas.microsoft.com/office/drawing/2014/main" id="{F90E6EA4-57EC-353A-E145-E03D297D927A}"/>
                </a:ext>
              </a:extLst>
            </p:cNvPr>
            <p:cNvSpPr/>
            <p:nvPr/>
          </p:nvSpPr>
          <p:spPr>
            <a:xfrm>
              <a:off x="1809224" y="1844590"/>
              <a:ext cx="797011" cy="3072867"/>
            </a:xfrm>
            <a:custGeom>
              <a:avLst/>
              <a:gdLst>
                <a:gd name="connsiteX0" fmla="*/ 0 w 1594022"/>
                <a:gd name="connsiteY0" fmla="*/ 0 h 1791729"/>
                <a:gd name="connsiteX1" fmla="*/ 0 w 1594022"/>
                <a:gd name="connsiteY1" fmla="*/ 1791729 h 1791729"/>
                <a:gd name="connsiteX2" fmla="*/ 1594022 w 1594022"/>
                <a:gd name="connsiteY2" fmla="*/ 1791729 h 1791729"/>
              </a:gdLst>
              <a:ahLst/>
              <a:cxnLst>
                <a:cxn ang="0">
                  <a:pos x="connsiteX0" y="connsiteY0"/>
                </a:cxn>
                <a:cxn ang="0">
                  <a:pos x="connsiteX1" y="connsiteY1"/>
                </a:cxn>
                <a:cxn ang="0">
                  <a:pos x="connsiteX2" y="connsiteY2"/>
                </a:cxn>
              </a:cxnLst>
              <a:rect l="l" t="t" r="r" b="b"/>
              <a:pathLst>
                <a:path w="1594022" h="1791729">
                  <a:moveTo>
                    <a:pt x="0" y="0"/>
                  </a:moveTo>
                  <a:lnTo>
                    <a:pt x="0" y="1791729"/>
                  </a:lnTo>
                  <a:lnTo>
                    <a:pt x="1594022" y="1791729"/>
                  </a:lnTo>
                </a:path>
              </a:pathLst>
            </a:custGeom>
            <a:noFill/>
            <a:ln>
              <a:solidFill>
                <a:srgbClr val="249B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5FDADE5-1656-0BC2-157D-FEBD6662D342}"/>
                </a:ext>
              </a:extLst>
            </p:cNvPr>
            <p:cNvSpPr/>
            <p:nvPr/>
          </p:nvSpPr>
          <p:spPr>
            <a:xfrm>
              <a:off x="1920435" y="1844590"/>
              <a:ext cx="797011" cy="3072867"/>
            </a:xfrm>
            <a:custGeom>
              <a:avLst/>
              <a:gdLst>
                <a:gd name="connsiteX0" fmla="*/ 0 w 1594022"/>
                <a:gd name="connsiteY0" fmla="*/ 0 h 1791729"/>
                <a:gd name="connsiteX1" fmla="*/ 0 w 1594022"/>
                <a:gd name="connsiteY1" fmla="*/ 1791729 h 1791729"/>
                <a:gd name="connsiteX2" fmla="*/ 1594022 w 1594022"/>
                <a:gd name="connsiteY2" fmla="*/ 1791729 h 1791729"/>
              </a:gdLst>
              <a:ahLst/>
              <a:cxnLst>
                <a:cxn ang="0">
                  <a:pos x="connsiteX0" y="connsiteY0"/>
                </a:cxn>
                <a:cxn ang="0">
                  <a:pos x="connsiteX1" y="connsiteY1"/>
                </a:cxn>
                <a:cxn ang="0">
                  <a:pos x="connsiteX2" y="connsiteY2"/>
                </a:cxn>
              </a:cxnLst>
              <a:rect l="l" t="t" r="r" b="b"/>
              <a:pathLst>
                <a:path w="1594022" h="1791729">
                  <a:moveTo>
                    <a:pt x="0" y="0"/>
                  </a:moveTo>
                  <a:lnTo>
                    <a:pt x="0" y="1791729"/>
                  </a:lnTo>
                  <a:lnTo>
                    <a:pt x="1594022" y="1791729"/>
                  </a:lnTo>
                </a:path>
              </a:pathLst>
            </a:custGeom>
            <a:noFill/>
            <a:ln>
              <a:solidFill>
                <a:srgbClr val="249B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62FE215-9A1F-AFBA-27A8-1BAF80D58E01}"/>
                </a:ext>
              </a:extLst>
            </p:cNvPr>
            <p:cNvSpPr/>
            <p:nvPr/>
          </p:nvSpPr>
          <p:spPr>
            <a:xfrm>
              <a:off x="2031645" y="1844590"/>
              <a:ext cx="797011" cy="3072867"/>
            </a:xfrm>
            <a:custGeom>
              <a:avLst/>
              <a:gdLst>
                <a:gd name="connsiteX0" fmla="*/ 0 w 1594022"/>
                <a:gd name="connsiteY0" fmla="*/ 0 h 1791729"/>
                <a:gd name="connsiteX1" fmla="*/ 0 w 1594022"/>
                <a:gd name="connsiteY1" fmla="*/ 1791729 h 1791729"/>
                <a:gd name="connsiteX2" fmla="*/ 1594022 w 1594022"/>
                <a:gd name="connsiteY2" fmla="*/ 1791729 h 1791729"/>
              </a:gdLst>
              <a:ahLst/>
              <a:cxnLst>
                <a:cxn ang="0">
                  <a:pos x="connsiteX0" y="connsiteY0"/>
                </a:cxn>
                <a:cxn ang="0">
                  <a:pos x="connsiteX1" y="connsiteY1"/>
                </a:cxn>
                <a:cxn ang="0">
                  <a:pos x="connsiteX2" y="connsiteY2"/>
                </a:cxn>
              </a:cxnLst>
              <a:rect l="l" t="t" r="r" b="b"/>
              <a:pathLst>
                <a:path w="1594022" h="1791729">
                  <a:moveTo>
                    <a:pt x="0" y="0"/>
                  </a:moveTo>
                  <a:lnTo>
                    <a:pt x="0" y="1791729"/>
                  </a:lnTo>
                  <a:lnTo>
                    <a:pt x="1594022" y="1791729"/>
                  </a:lnTo>
                </a:path>
              </a:pathLst>
            </a:custGeom>
            <a:noFill/>
            <a:ln>
              <a:solidFill>
                <a:srgbClr val="249B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41EAB08D-F4BF-5C95-37F7-1135A50A2CE8}"/>
              </a:ext>
            </a:extLst>
          </p:cNvPr>
          <p:cNvSpPr/>
          <p:nvPr/>
        </p:nvSpPr>
        <p:spPr>
          <a:xfrm>
            <a:off x="2673856" y="3092100"/>
            <a:ext cx="190423" cy="190423"/>
          </a:xfrm>
          <a:prstGeom prst="ellipse">
            <a:avLst/>
          </a:prstGeom>
          <a:solidFill>
            <a:srgbClr val="249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0764ACD-33F9-C03E-15FB-9656DA4409B7}"/>
              </a:ext>
            </a:extLst>
          </p:cNvPr>
          <p:cNvSpPr/>
          <p:nvPr/>
        </p:nvSpPr>
        <p:spPr>
          <a:xfrm flipV="1">
            <a:off x="4" y="246893"/>
            <a:ext cx="1969859" cy="2569043"/>
          </a:xfrm>
          <a:prstGeom prst="triangle">
            <a:avLst>
              <a:gd name="adj" fmla="val 0"/>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5" name="Picture 4">
            <a:extLst>
              <a:ext uri="{FF2B5EF4-FFF2-40B4-BE49-F238E27FC236}">
                <a16:creationId xmlns:a16="http://schemas.microsoft.com/office/drawing/2014/main" id="{6E5D1FB9-C0B6-0397-E2CC-4E71AE0D2CAC}"/>
              </a:ext>
            </a:extLst>
          </p:cNvPr>
          <p:cNvPicPr>
            <a:picLocks noChangeAspect="1"/>
          </p:cNvPicPr>
          <p:nvPr/>
        </p:nvPicPr>
        <p:blipFill>
          <a:blip r:embed="rId4"/>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62324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9A9F5-AC5D-DCF6-0197-2F089ADEAB85}"/>
              </a:ext>
            </a:extLst>
          </p:cNvPr>
          <p:cNvSpPr>
            <a:spLocks noGrp="1"/>
          </p:cNvSpPr>
          <p:nvPr>
            <p:ph type="title"/>
          </p:nvPr>
        </p:nvSpPr>
        <p:spPr/>
        <p:txBody>
          <a:bodyPr/>
          <a:lstStyle/>
          <a:p>
            <a:r>
              <a:rPr lang="en-US" dirty="0"/>
              <a:t>Storage Snapshot Recovery Model – Combination Option I &amp; III </a:t>
            </a:r>
          </a:p>
        </p:txBody>
      </p:sp>
      <p:sp>
        <p:nvSpPr>
          <p:cNvPr id="4" name="Slide Number Placeholder 3">
            <a:extLst>
              <a:ext uri="{FF2B5EF4-FFF2-40B4-BE49-F238E27FC236}">
                <a16:creationId xmlns:a16="http://schemas.microsoft.com/office/drawing/2014/main" id="{0BFC578E-1CFD-FC08-5178-2371C7A7D2BE}"/>
              </a:ext>
            </a:extLst>
          </p:cNvPr>
          <p:cNvSpPr>
            <a:spLocks noGrp="1"/>
          </p:cNvSpPr>
          <p:nvPr>
            <p:ph type="sldNum" sz="quarter" idx="2"/>
          </p:nvPr>
        </p:nvSpPr>
        <p:spPr/>
        <p:txBody>
          <a:bodyPr/>
          <a:lstStyle/>
          <a:p>
            <a:fld id="{86CB4B4D-7CA3-9044-876B-883B54F8677D}" type="slidenum">
              <a:rPr lang="en-US" smtClean="0"/>
              <a:pPr/>
              <a:t>10</a:t>
            </a:fld>
            <a:endParaRPr lang="en-US"/>
          </a:p>
        </p:txBody>
      </p:sp>
      <p:sp>
        <p:nvSpPr>
          <p:cNvPr id="6" name="Text Placeholder 2">
            <a:extLst>
              <a:ext uri="{FF2B5EF4-FFF2-40B4-BE49-F238E27FC236}">
                <a16:creationId xmlns:a16="http://schemas.microsoft.com/office/drawing/2014/main" id="{47144681-FBE6-8B61-AAA6-C050AA15B61E}"/>
              </a:ext>
            </a:extLst>
          </p:cNvPr>
          <p:cNvSpPr txBox="1">
            <a:spLocks/>
          </p:cNvSpPr>
          <p:nvPr/>
        </p:nvSpPr>
        <p:spPr>
          <a:xfrm>
            <a:off x="282421" y="728063"/>
            <a:ext cx="5653461" cy="3660659"/>
          </a:xfrm>
          <a:prstGeom prst="rect">
            <a:avLst/>
          </a:prstGeom>
          <a:ln>
            <a:solidFill>
              <a:schemeClr val="tx1"/>
            </a:solidFill>
          </a:ln>
        </p:spPr>
        <p:txBody>
          <a:bodyPr/>
          <a:lstStyle>
            <a:lvl1pPr marL="0" marR="0" indent="0" algn="l" defTabSz="457200" rtl="0" latinLnBrk="0">
              <a:lnSpc>
                <a:spcPct val="100000"/>
              </a:lnSpc>
              <a:spcBef>
                <a:spcPts val="700"/>
              </a:spcBef>
              <a:spcAft>
                <a:spcPts val="0"/>
              </a:spcAft>
              <a:buClrTx/>
              <a:buSzPct val="100000"/>
              <a:buFont typeface="Arial"/>
              <a:buNone/>
              <a:tabLst/>
              <a:defRPr sz="14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latinLnBrk="0">
              <a:lnSpc>
                <a:spcPct val="100000"/>
              </a:lnSpc>
              <a:spcBef>
                <a:spcPts val="700"/>
              </a:spcBef>
              <a:spcAft>
                <a:spcPts val="0"/>
              </a:spcAft>
              <a:buClrTx/>
              <a:buSzPct val="100000"/>
              <a:buFont typeface="Arial"/>
              <a:buChar char="•"/>
              <a:tabLst/>
              <a:defRPr sz="11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dirty="0"/>
              <a:t>Scan Zone</a:t>
            </a:r>
          </a:p>
        </p:txBody>
      </p:sp>
      <p:sp>
        <p:nvSpPr>
          <p:cNvPr id="7" name="Text Placeholder 2">
            <a:extLst>
              <a:ext uri="{FF2B5EF4-FFF2-40B4-BE49-F238E27FC236}">
                <a16:creationId xmlns:a16="http://schemas.microsoft.com/office/drawing/2014/main" id="{0ECA0105-C9A0-08D8-EDDF-B611BAB0D09D}"/>
              </a:ext>
            </a:extLst>
          </p:cNvPr>
          <p:cNvSpPr txBox="1">
            <a:spLocks/>
          </p:cNvSpPr>
          <p:nvPr/>
        </p:nvSpPr>
        <p:spPr>
          <a:xfrm>
            <a:off x="6062693" y="735012"/>
            <a:ext cx="2798886" cy="3660659"/>
          </a:xfrm>
          <a:prstGeom prst="rect">
            <a:avLst/>
          </a:prstGeom>
          <a:ln>
            <a:solidFill>
              <a:schemeClr val="tx1"/>
            </a:solidFill>
          </a:ln>
        </p:spPr>
        <p:txBody>
          <a:bodyPr/>
          <a:lstStyle>
            <a:lvl1pPr marL="0" marR="0" indent="0" algn="l" defTabSz="457200" rtl="0" latinLnBrk="0">
              <a:lnSpc>
                <a:spcPct val="100000"/>
              </a:lnSpc>
              <a:spcBef>
                <a:spcPts val="700"/>
              </a:spcBef>
              <a:spcAft>
                <a:spcPts val="0"/>
              </a:spcAft>
              <a:buClrTx/>
              <a:buSzPct val="100000"/>
              <a:buFont typeface="Arial"/>
              <a:buNone/>
              <a:tabLst/>
              <a:defRPr sz="14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latinLnBrk="0">
              <a:lnSpc>
                <a:spcPct val="100000"/>
              </a:lnSpc>
              <a:spcBef>
                <a:spcPts val="700"/>
              </a:spcBef>
              <a:spcAft>
                <a:spcPts val="0"/>
              </a:spcAft>
              <a:buClrTx/>
              <a:buSzPct val="100000"/>
              <a:buFont typeface="Arial"/>
              <a:buChar char="•"/>
              <a:tabLst/>
              <a:defRPr sz="11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dirty="0"/>
              <a:t>Green Zone / Production </a:t>
            </a:r>
          </a:p>
        </p:txBody>
      </p:sp>
      <p:sp>
        <p:nvSpPr>
          <p:cNvPr id="8" name="TextBox 7">
            <a:extLst>
              <a:ext uri="{FF2B5EF4-FFF2-40B4-BE49-F238E27FC236}">
                <a16:creationId xmlns:a16="http://schemas.microsoft.com/office/drawing/2014/main" id="{6355CBE3-26CD-22EB-92D2-B35CFE726C67}"/>
              </a:ext>
            </a:extLst>
          </p:cNvPr>
          <p:cNvSpPr txBox="1"/>
          <p:nvPr/>
        </p:nvSpPr>
        <p:spPr>
          <a:xfrm>
            <a:off x="6183984" y="1022856"/>
            <a:ext cx="2202569" cy="1223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Build the Fresh Infrastructur</a:t>
            </a:r>
            <a:r>
              <a:rPr lang="en-US" sz="1050" dirty="0"/>
              <a:t>e with additional storage or DC2 storage or swing storage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Register the Clone VM from NAS &amp; Migrat</a:t>
            </a:r>
            <a:r>
              <a:rPr lang="en-US" sz="1050" dirty="0"/>
              <a:t>e VM from NAS to Prod Volume</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Validate t</a:t>
            </a:r>
            <a:r>
              <a:rPr lang="en-US" sz="1050" dirty="0"/>
              <a:t>he App Functionality </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02AB7013-256F-78E5-D6E0-20F4069C9192}"/>
              </a:ext>
            </a:extLst>
          </p:cNvPr>
          <p:cNvPicPr>
            <a:picLocks noChangeAspect="1"/>
          </p:cNvPicPr>
          <p:nvPr/>
        </p:nvPicPr>
        <p:blipFill>
          <a:blip r:embed="rId3"/>
          <a:stretch>
            <a:fillRect/>
          </a:stretch>
        </p:blipFill>
        <p:spPr>
          <a:xfrm>
            <a:off x="7008690" y="2178628"/>
            <a:ext cx="1124389" cy="1138700"/>
          </a:xfrm>
          <a:prstGeom prst="rect">
            <a:avLst/>
          </a:prstGeom>
        </p:spPr>
      </p:pic>
      <p:pic>
        <p:nvPicPr>
          <p:cNvPr id="10" name="Picture 9">
            <a:extLst>
              <a:ext uri="{FF2B5EF4-FFF2-40B4-BE49-F238E27FC236}">
                <a16:creationId xmlns:a16="http://schemas.microsoft.com/office/drawing/2014/main" id="{E8681058-77B3-2A06-ECD8-01E98F9784DC}"/>
              </a:ext>
            </a:extLst>
          </p:cNvPr>
          <p:cNvPicPr>
            <a:picLocks noChangeAspect="1"/>
          </p:cNvPicPr>
          <p:nvPr/>
        </p:nvPicPr>
        <p:blipFill>
          <a:blip r:embed="rId4"/>
          <a:stretch>
            <a:fillRect/>
          </a:stretch>
        </p:blipFill>
        <p:spPr>
          <a:xfrm>
            <a:off x="7244581" y="3414979"/>
            <a:ext cx="546100" cy="635000"/>
          </a:xfrm>
          <a:prstGeom prst="rect">
            <a:avLst/>
          </a:prstGeom>
        </p:spPr>
      </p:pic>
      <p:sp>
        <p:nvSpPr>
          <p:cNvPr id="11" name="TextBox 10">
            <a:extLst>
              <a:ext uri="{FF2B5EF4-FFF2-40B4-BE49-F238E27FC236}">
                <a16:creationId xmlns:a16="http://schemas.microsoft.com/office/drawing/2014/main" id="{42AB1931-C7DE-ED54-3E56-C5C99CB13DC4}"/>
              </a:ext>
            </a:extLst>
          </p:cNvPr>
          <p:cNvSpPr txBox="1"/>
          <p:nvPr/>
        </p:nvSpPr>
        <p:spPr>
          <a:xfrm>
            <a:off x="7822717" y="3495485"/>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Calibri"/>
              </a:rPr>
              <a:t>PROD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pic>
        <p:nvPicPr>
          <p:cNvPr id="14" name="Picture 13">
            <a:extLst>
              <a:ext uri="{FF2B5EF4-FFF2-40B4-BE49-F238E27FC236}">
                <a16:creationId xmlns:a16="http://schemas.microsoft.com/office/drawing/2014/main" id="{E5D47D73-4ADB-A626-8B4D-19C20E53D89C}"/>
              </a:ext>
            </a:extLst>
          </p:cNvPr>
          <p:cNvPicPr>
            <a:picLocks noChangeAspect="1"/>
          </p:cNvPicPr>
          <p:nvPr/>
        </p:nvPicPr>
        <p:blipFill>
          <a:blip r:embed="rId3"/>
          <a:stretch>
            <a:fillRect/>
          </a:stretch>
        </p:blipFill>
        <p:spPr>
          <a:xfrm>
            <a:off x="1141846" y="1136875"/>
            <a:ext cx="1124389" cy="1138700"/>
          </a:xfrm>
          <a:prstGeom prst="rect">
            <a:avLst/>
          </a:prstGeom>
        </p:spPr>
      </p:pic>
      <p:pic>
        <p:nvPicPr>
          <p:cNvPr id="15" name="Picture 14">
            <a:extLst>
              <a:ext uri="{FF2B5EF4-FFF2-40B4-BE49-F238E27FC236}">
                <a16:creationId xmlns:a16="http://schemas.microsoft.com/office/drawing/2014/main" id="{76675D18-7C9F-178D-772D-76F9F229C16B}"/>
              </a:ext>
            </a:extLst>
          </p:cNvPr>
          <p:cNvPicPr>
            <a:picLocks noChangeAspect="1"/>
          </p:cNvPicPr>
          <p:nvPr/>
        </p:nvPicPr>
        <p:blipFill>
          <a:blip r:embed="rId4"/>
          <a:stretch>
            <a:fillRect/>
          </a:stretch>
        </p:blipFill>
        <p:spPr>
          <a:xfrm>
            <a:off x="1377737" y="2467171"/>
            <a:ext cx="546100" cy="635000"/>
          </a:xfrm>
          <a:prstGeom prst="rect">
            <a:avLst/>
          </a:prstGeom>
        </p:spPr>
      </p:pic>
      <p:pic>
        <p:nvPicPr>
          <p:cNvPr id="16" name="Picture 15">
            <a:extLst>
              <a:ext uri="{FF2B5EF4-FFF2-40B4-BE49-F238E27FC236}">
                <a16:creationId xmlns:a16="http://schemas.microsoft.com/office/drawing/2014/main" id="{843E264B-DE1C-FC49-0958-2CB5F00EAA5E}"/>
              </a:ext>
            </a:extLst>
          </p:cNvPr>
          <p:cNvPicPr>
            <a:picLocks noChangeAspect="1"/>
          </p:cNvPicPr>
          <p:nvPr/>
        </p:nvPicPr>
        <p:blipFill>
          <a:blip r:embed="rId4"/>
          <a:stretch>
            <a:fillRect/>
          </a:stretch>
        </p:blipFill>
        <p:spPr>
          <a:xfrm>
            <a:off x="1377737" y="3233385"/>
            <a:ext cx="546100" cy="635000"/>
          </a:xfrm>
          <a:prstGeom prst="rect">
            <a:avLst/>
          </a:prstGeom>
        </p:spPr>
      </p:pic>
      <p:sp>
        <p:nvSpPr>
          <p:cNvPr id="17" name="Arrow: Curved Left 16">
            <a:extLst>
              <a:ext uri="{FF2B5EF4-FFF2-40B4-BE49-F238E27FC236}">
                <a16:creationId xmlns:a16="http://schemas.microsoft.com/office/drawing/2014/main" id="{EDA7E5B4-C08D-6799-214E-5DF237534600}"/>
              </a:ext>
            </a:extLst>
          </p:cNvPr>
          <p:cNvSpPr/>
          <p:nvPr/>
        </p:nvSpPr>
        <p:spPr>
          <a:xfrm rot="10966228">
            <a:off x="857383" y="2784672"/>
            <a:ext cx="546100" cy="779496"/>
          </a:xfrm>
          <a:prstGeom prst="curvedLef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02E9ACE7-B609-58CE-BE75-D25DB2344138}"/>
              </a:ext>
            </a:extLst>
          </p:cNvPr>
          <p:cNvSpPr txBox="1"/>
          <p:nvPr/>
        </p:nvSpPr>
        <p:spPr>
          <a:xfrm>
            <a:off x="1967700" y="3332480"/>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Calibri"/>
              </a:rPr>
              <a:t>Snap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a:extLst>
              <a:ext uri="{FF2B5EF4-FFF2-40B4-BE49-F238E27FC236}">
                <a16:creationId xmlns:a16="http://schemas.microsoft.com/office/drawing/2014/main" id="{61EF955F-DCD0-061E-C629-BDD17D5B11D1}"/>
              </a:ext>
            </a:extLst>
          </p:cNvPr>
          <p:cNvSpPr txBox="1"/>
          <p:nvPr/>
        </p:nvSpPr>
        <p:spPr>
          <a:xfrm>
            <a:off x="1957735" y="2567692"/>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Calibri"/>
              </a:rPr>
              <a:t>PROD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A806107C-B9BD-07EF-4B1F-280B9AAE0171}"/>
              </a:ext>
            </a:extLst>
          </p:cNvPr>
          <p:cNvSpPr txBox="1"/>
          <p:nvPr/>
        </p:nvSpPr>
        <p:spPr>
          <a:xfrm>
            <a:off x="2915623" y="848335"/>
            <a:ext cx="2931197"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Remove the network connection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Re-Build the ESXI Servers &amp; hardening the ESXI as explained in above slides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t>Deploy the scanning engines </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t>Restore the snapshot of the Volume </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Scan the storage the storage system / ESXIs Servers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t>Try Power ON the VMs</a:t>
            </a:r>
          </a:p>
          <a:p>
            <a:pPr marL="344488" lvl="8" indent="-174625">
              <a:buFont typeface="Arial" panose="020B0604020202020204" pitchFamily="34" charset="0"/>
              <a:buChar char="•"/>
            </a:pPr>
            <a:r>
              <a:rPr lang="en-US" sz="1050" dirty="0"/>
              <a:t>Success, then scan the VM </a:t>
            </a:r>
          </a:p>
          <a:p>
            <a:pPr marL="457200" lvl="8" indent="-112713">
              <a:buFont typeface="Arial" panose="020B0604020202020204" pitchFamily="34" charset="0"/>
              <a:buChar char="•"/>
            </a:pPr>
            <a:r>
              <a:rPr lang="en-US" sz="1050" dirty="0"/>
              <a:t>Restore the incremental backup for the latest data   </a:t>
            </a:r>
          </a:p>
          <a:p>
            <a:pPr marL="457200" lvl="8" indent="-112713">
              <a:buFont typeface="Arial" panose="020B0604020202020204" pitchFamily="34" charset="0"/>
              <a:buChar char="•"/>
            </a:pPr>
            <a:r>
              <a:rPr lang="en-US" sz="1050" dirty="0"/>
              <a:t>Power down the VM &amp; Clone the VM to NAS Drive </a:t>
            </a:r>
          </a:p>
          <a:p>
            <a:pPr marL="344488" lvl="8" indent="-174625">
              <a:buFont typeface="Arial" panose="020B0604020202020204" pitchFamily="34" charset="0"/>
              <a:buChar char="•"/>
            </a:pPr>
            <a:r>
              <a:rPr kumimoji="0" lang="en-US" sz="1050" b="0" i="0" u="none" strike="noStrike" cap="none" spc="0" normalizeH="0" baseline="0" dirty="0">
                <a:ln>
                  <a:noFill/>
                </a:ln>
                <a:solidFill>
                  <a:srgbClr val="000000"/>
                </a:solidFill>
                <a:effectLst/>
                <a:uFillTx/>
                <a:latin typeface="+mn-lt"/>
                <a:ea typeface="+mn-ea"/>
                <a:cs typeface="+mn-cs"/>
                <a:sym typeface="Calibri"/>
              </a:rPr>
              <a:t>Failed, then restore the VM using the Backup </a:t>
            </a:r>
          </a:p>
          <a:p>
            <a:pPr marL="344488" lvl="8" indent="-174625">
              <a:buFont typeface="Arial" panose="020B0604020202020204" pitchFamily="34" charset="0"/>
              <a:buChar char="•"/>
            </a:pPr>
            <a:endParaRPr lang="en-US" sz="1050" dirty="0"/>
          </a:p>
          <a:p>
            <a:pPr marL="344488" lvl="8" indent="-174625">
              <a:buFont typeface="Arial" panose="020B0604020202020204" pitchFamily="34" charset="0"/>
              <a:buChar char="•"/>
            </a:pP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sp>
        <p:nvSpPr>
          <p:cNvPr id="22" name="Rectangle 21">
            <a:extLst>
              <a:ext uri="{FF2B5EF4-FFF2-40B4-BE49-F238E27FC236}">
                <a16:creationId xmlns:a16="http://schemas.microsoft.com/office/drawing/2014/main" id="{8E78B768-2139-DA08-7134-2882857575BE}"/>
              </a:ext>
            </a:extLst>
          </p:cNvPr>
          <p:cNvSpPr/>
          <p:nvPr/>
        </p:nvSpPr>
        <p:spPr>
          <a:xfrm>
            <a:off x="4340268" y="4049979"/>
            <a:ext cx="2617940" cy="23518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NAS Storage </a:t>
            </a:r>
          </a:p>
        </p:txBody>
      </p:sp>
      <p:cxnSp>
        <p:nvCxnSpPr>
          <p:cNvPr id="24" name="Straight Arrow Connector 23">
            <a:extLst>
              <a:ext uri="{FF2B5EF4-FFF2-40B4-BE49-F238E27FC236}">
                <a16:creationId xmlns:a16="http://schemas.microsoft.com/office/drawing/2014/main" id="{C9739EC6-6AC7-B007-F092-D14CE08CE6E3}"/>
              </a:ext>
            </a:extLst>
          </p:cNvPr>
          <p:cNvCxnSpPr>
            <a:stCxn id="19" idx="1"/>
            <a:endCxn id="22" idx="1"/>
          </p:cNvCxnSpPr>
          <p:nvPr/>
        </p:nvCxnSpPr>
        <p:spPr>
          <a:xfrm>
            <a:off x="1957735" y="2798524"/>
            <a:ext cx="2382533" cy="136904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03A4277E-537F-5916-C095-AAF4BCB4B0BC}"/>
              </a:ext>
            </a:extLst>
          </p:cNvPr>
          <p:cNvCxnSpPr/>
          <p:nvPr/>
        </p:nvCxnSpPr>
        <p:spPr>
          <a:xfrm flipV="1">
            <a:off x="6317087" y="3029355"/>
            <a:ext cx="851277" cy="102062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32" name="Group 31">
            <a:extLst>
              <a:ext uri="{FF2B5EF4-FFF2-40B4-BE49-F238E27FC236}">
                <a16:creationId xmlns:a16="http://schemas.microsoft.com/office/drawing/2014/main" id="{6E3513CF-0372-3FB2-BB79-4F4B95B8D5E7}"/>
              </a:ext>
            </a:extLst>
          </p:cNvPr>
          <p:cNvGrpSpPr/>
          <p:nvPr/>
        </p:nvGrpSpPr>
        <p:grpSpPr>
          <a:xfrm>
            <a:off x="409425" y="1940621"/>
            <a:ext cx="470681" cy="669908"/>
            <a:chOff x="409425" y="1940621"/>
            <a:chExt cx="470681" cy="669908"/>
          </a:xfrm>
        </p:grpSpPr>
        <p:pic>
          <p:nvPicPr>
            <p:cNvPr id="31" name="Picture 30">
              <a:extLst>
                <a:ext uri="{FF2B5EF4-FFF2-40B4-BE49-F238E27FC236}">
                  <a16:creationId xmlns:a16="http://schemas.microsoft.com/office/drawing/2014/main" id="{C15CBA43-FEB2-6AB6-449A-CD92EACD907E}"/>
                </a:ext>
              </a:extLst>
            </p:cNvPr>
            <p:cNvPicPr>
              <a:picLocks noChangeAspect="1"/>
            </p:cNvPicPr>
            <p:nvPr/>
          </p:nvPicPr>
          <p:blipFill>
            <a:blip r:embed="rId5"/>
            <a:stretch>
              <a:fillRect/>
            </a:stretch>
          </p:blipFill>
          <p:spPr>
            <a:xfrm>
              <a:off x="409425" y="1940621"/>
              <a:ext cx="443987" cy="669908"/>
            </a:xfrm>
            <a:prstGeom prst="rect">
              <a:avLst/>
            </a:prstGeom>
          </p:spPr>
        </p:pic>
        <p:pic>
          <p:nvPicPr>
            <p:cNvPr id="30" name="Picture 29">
              <a:extLst>
                <a:ext uri="{FF2B5EF4-FFF2-40B4-BE49-F238E27FC236}">
                  <a16:creationId xmlns:a16="http://schemas.microsoft.com/office/drawing/2014/main" id="{698F22CA-9BBA-4D52-5F0B-A0B8A3D8DD9B}"/>
                </a:ext>
              </a:extLst>
            </p:cNvPr>
            <p:cNvPicPr>
              <a:picLocks noChangeAspect="1"/>
            </p:cNvPicPr>
            <p:nvPr/>
          </p:nvPicPr>
          <p:blipFill>
            <a:blip r:embed="rId6"/>
            <a:stretch>
              <a:fillRect/>
            </a:stretch>
          </p:blipFill>
          <p:spPr>
            <a:xfrm>
              <a:off x="553322" y="2183135"/>
              <a:ext cx="326784" cy="396102"/>
            </a:xfrm>
            <a:prstGeom prst="rect">
              <a:avLst/>
            </a:prstGeom>
          </p:spPr>
        </p:pic>
      </p:grpSp>
      <p:sp>
        <p:nvSpPr>
          <p:cNvPr id="33" name="TextBox 32">
            <a:extLst>
              <a:ext uri="{FF2B5EF4-FFF2-40B4-BE49-F238E27FC236}">
                <a16:creationId xmlns:a16="http://schemas.microsoft.com/office/drawing/2014/main" id="{51EFE8D9-8381-A8C6-A94A-31DA9B0E82AC}"/>
              </a:ext>
            </a:extLst>
          </p:cNvPr>
          <p:cNvSpPr txBox="1"/>
          <p:nvPr/>
        </p:nvSpPr>
        <p:spPr>
          <a:xfrm>
            <a:off x="376187" y="2602009"/>
            <a:ext cx="54610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mn-lt"/>
                <a:ea typeface="+mn-ea"/>
                <a:cs typeface="+mn-cs"/>
                <a:sym typeface="Calibri"/>
              </a:rPr>
              <a:t>Scan</a:t>
            </a:r>
          </a:p>
          <a:p>
            <a:pPr marL="0" marR="0" indent="0" algn="l" defTabSz="457200" rtl="0" fontAlgn="auto" latinLnBrk="0" hangingPunct="0">
              <a:lnSpc>
                <a:spcPct val="100000"/>
              </a:lnSpc>
              <a:spcBef>
                <a:spcPts val="0"/>
              </a:spcBef>
              <a:spcAft>
                <a:spcPts val="0"/>
              </a:spcAft>
              <a:buClrTx/>
              <a:buSzTx/>
              <a:buFontTx/>
              <a:buNone/>
              <a:tabLst/>
            </a:pPr>
            <a:r>
              <a:rPr lang="en-US" sz="1000" dirty="0"/>
              <a:t>Engine</a:t>
            </a:r>
            <a:endParaRPr kumimoji="0" lang="en-US" sz="10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2723602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9A9F5-AC5D-DCF6-0197-2F089ADEAB85}"/>
              </a:ext>
            </a:extLst>
          </p:cNvPr>
          <p:cNvSpPr>
            <a:spLocks noGrp="1"/>
          </p:cNvSpPr>
          <p:nvPr>
            <p:ph type="title"/>
          </p:nvPr>
        </p:nvSpPr>
        <p:spPr/>
        <p:txBody>
          <a:bodyPr/>
          <a:lstStyle/>
          <a:p>
            <a:r>
              <a:rPr lang="en-US" dirty="0"/>
              <a:t>Isolated VM replication Recovery Model – Combination Option II &amp; III </a:t>
            </a:r>
          </a:p>
        </p:txBody>
      </p:sp>
      <p:sp>
        <p:nvSpPr>
          <p:cNvPr id="4" name="Slide Number Placeholder 3">
            <a:extLst>
              <a:ext uri="{FF2B5EF4-FFF2-40B4-BE49-F238E27FC236}">
                <a16:creationId xmlns:a16="http://schemas.microsoft.com/office/drawing/2014/main" id="{0BFC578E-1CFD-FC08-5178-2371C7A7D2BE}"/>
              </a:ext>
            </a:extLst>
          </p:cNvPr>
          <p:cNvSpPr>
            <a:spLocks noGrp="1"/>
          </p:cNvSpPr>
          <p:nvPr>
            <p:ph type="sldNum" sz="quarter" idx="2"/>
          </p:nvPr>
        </p:nvSpPr>
        <p:spPr/>
        <p:txBody>
          <a:bodyPr/>
          <a:lstStyle/>
          <a:p>
            <a:fld id="{86CB4B4D-7CA3-9044-876B-883B54F8677D}" type="slidenum">
              <a:rPr lang="en-US" smtClean="0"/>
              <a:pPr/>
              <a:t>11</a:t>
            </a:fld>
            <a:endParaRPr lang="en-US"/>
          </a:p>
        </p:txBody>
      </p:sp>
      <p:sp>
        <p:nvSpPr>
          <p:cNvPr id="6" name="Text Placeholder 2">
            <a:extLst>
              <a:ext uri="{FF2B5EF4-FFF2-40B4-BE49-F238E27FC236}">
                <a16:creationId xmlns:a16="http://schemas.microsoft.com/office/drawing/2014/main" id="{47144681-FBE6-8B61-AAA6-C050AA15B61E}"/>
              </a:ext>
            </a:extLst>
          </p:cNvPr>
          <p:cNvSpPr txBox="1">
            <a:spLocks/>
          </p:cNvSpPr>
          <p:nvPr/>
        </p:nvSpPr>
        <p:spPr>
          <a:xfrm>
            <a:off x="282421" y="728063"/>
            <a:ext cx="5653461" cy="3660659"/>
          </a:xfrm>
          <a:prstGeom prst="rect">
            <a:avLst/>
          </a:prstGeom>
          <a:ln>
            <a:solidFill>
              <a:schemeClr val="tx1"/>
            </a:solidFill>
          </a:ln>
        </p:spPr>
        <p:txBody>
          <a:bodyPr/>
          <a:lstStyle>
            <a:lvl1pPr marL="0" marR="0" indent="0" algn="l" defTabSz="457200" rtl="0" latinLnBrk="0">
              <a:lnSpc>
                <a:spcPct val="100000"/>
              </a:lnSpc>
              <a:spcBef>
                <a:spcPts val="700"/>
              </a:spcBef>
              <a:spcAft>
                <a:spcPts val="0"/>
              </a:spcAft>
              <a:buClrTx/>
              <a:buSzPct val="100000"/>
              <a:buFont typeface="Arial"/>
              <a:buNone/>
              <a:tabLst/>
              <a:defRPr sz="14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latinLnBrk="0">
              <a:lnSpc>
                <a:spcPct val="100000"/>
              </a:lnSpc>
              <a:spcBef>
                <a:spcPts val="700"/>
              </a:spcBef>
              <a:spcAft>
                <a:spcPts val="0"/>
              </a:spcAft>
              <a:buClrTx/>
              <a:buSzPct val="100000"/>
              <a:buFont typeface="Arial"/>
              <a:buChar char="•"/>
              <a:tabLst/>
              <a:defRPr sz="11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dirty="0"/>
              <a:t>Scan Zone</a:t>
            </a:r>
          </a:p>
        </p:txBody>
      </p:sp>
      <p:sp>
        <p:nvSpPr>
          <p:cNvPr id="7" name="Text Placeholder 2">
            <a:extLst>
              <a:ext uri="{FF2B5EF4-FFF2-40B4-BE49-F238E27FC236}">
                <a16:creationId xmlns:a16="http://schemas.microsoft.com/office/drawing/2014/main" id="{0ECA0105-C9A0-08D8-EDDF-B611BAB0D09D}"/>
              </a:ext>
            </a:extLst>
          </p:cNvPr>
          <p:cNvSpPr txBox="1">
            <a:spLocks/>
          </p:cNvSpPr>
          <p:nvPr/>
        </p:nvSpPr>
        <p:spPr>
          <a:xfrm>
            <a:off x="6062693" y="735012"/>
            <a:ext cx="2798886" cy="3660659"/>
          </a:xfrm>
          <a:prstGeom prst="rect">
            <a:avLst/>
          </a:prstGeom>
          <a:ln>
            <a:solidFill>
              <a:schemeClr val="tx1"/>
            </a:solidFill>
          </a:ln>
        </p:spPr>
        <p:txBody>
          <a:bodyPr/>
          <a:lstStyle>
            <a:lvl1pPr marL="0" marR="0" indent="0" algn="l" defTabSz="457200" rtl="0" latinLnBrk="0">
              <a:lnSpc>
                <a:spcPct val="100000"/>
              </a:lnSpc>
              <a:spcBef>
                <a:spcPts val="700"/>
              </a:spcBef>
              <a:spcAft>
                <a:spcPts val="0"/>
              </a:spcAft>
              <a:buClrTx/>
              <a:buSzPct val="100000"/>
              <a:buFont typeface="Arial"/>
              <a:buNone/>
              <a:tabLst/>
              <a:defRPr sz="14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latinLnBrk="0">
              <a:lnSpc>
                <a:spcPct val="100000"/>
              </a:lnSpc>
              <a:spcBef>
                <a:spcPts val="700"/>
              </a:spcBef>
              <a:spcAft>
                <a:spcPts val="0"/>
              </a:spcAft>
              <a:buClrTx/>
              <a:buSzPct val="100000"/>
              <a:buFont typeface="Arial"/>
              <a:buChar char="•"/>
              <a:tabLst/>
              <a:defRPr sz="11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dirty="0"/>
              <a:t>Green Zone / Production </a:t>
            </a:r>
          </a:p>
        </p:txBody>
      </p:sp>
      <p:sp>
        <p:nvSpPr>
          <p:cNvPr id="8" name="TextBox 7">
            <a:extLst>
              <a:ext uri="{FF2B5EF4-FFF2-40B4-BE49-F238E27FC236}">
                <a16:creationId xmlns:a16="http://schemas.microsoft.com/office/drawing/2014/main" id="{6355CBE3-26CD-22EB-92D2-B35CFE726C67}"/>
              </a:ext>
            </a:extLst>
          </p:cNvPr>
          <p:cNvSpPr txBox="1"/>
          <p:nvPr/>
        </p:nvSpPr>
        <p:spPr>
          <a:xfrm>
            <a:off x="6188264" y="989044"/>
            <a:ext cx="2673315"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Format and Build the Fresh Infrastructur</a:t>
            </a:r>
            <a:r>
              <a:rPr lang="en-US" sz="1050" dirty="0"/>
              <a:t>e with existing storage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Register the VM from NAS &amp; Migrat</a:t>
            </a:r>
            <a:r>
              <a:rPr lang="en-US" sz="1050" dirty="0"/>
              <a:t>e VM from NAS to Prod Volume</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t>Restore the Incremental backup</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Validat</a:t>
            </a:r>
            <a:r>
              <a:rPr lang="en-US" sz="1050" dirty="0"/>
              <a:t>e the application testing</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02AB7013-256F-78E5-D6E0-20F4069C9192}"/>
              </a:ext>
            </a:extLst>
          </p:cNvPr>
          <p:cNvPicPr>
            <a:picLocks noChangeAspect="1"/>
          </p:cNvPicPr>
          <p:nvPr/>
        </p:nvPicPr>
        <p:blipFill>
          <a:blip r:embed="rId3"/>
          <a:stretch>
            <a:fillRect/>
          </a:stretch>
        </p:blipFill>
        <p:spPr>
          <a:xfrm>
            <a:off x="7008690" y="2084683"/>
            <a:ext cx="1124389" cy="1138700"/>
          </a:xfrm>
          <a:prstGeom prst="rect">
            <a:avLst/>
          </a:prstGeom>
        </p:spPr>
      </p:pic>
      <p:pic>
        <p:nvPicPr>
          <p:cNvPr id="10" name="Picture 9">
            <a:extLst>
              <a:ext uri="{FF2B5EF4-FFF2-40B4-BE49-F238E27FC236}">
                <a16:creationId xmlns:a16="http://schemas.microsoft.com/office/drawing/2014/main" id="{E8681058-77B3-2A06-ECD8-01E98F9784DC}"/>
              </a:ext>
            </a:extLst>
          </p:cNvPr>
          <p:cNvPicPr>
            <a:picLocks noChangeAspect="1"/>
          </p:cNvPicPr>
          <p:nvPr/>
        </p:nvPicPr>
        <p:blipFill>
          <a:blip r:embed="rId4"/>
          <a:stretch>
            <a:fillRect/>
          </a:stretch>
        </p:blipFill>
        <p:spPr>
          <a:xfrm>
            <a:off x="7244581" y="3414979"/>
            <a:ext cx="546100" cy="635000"/>
          </a:xfrm>
          <a:prstGeom prst="rect">
            <a:avLst/>
          </a:prstGeom>
        </p:spPr>
      </p:pic>
      <p:sp>
        <p:nvSpPr>
          <p:cNvPr id="11" name="TextBox 10">
            <a:extLst>
              <a:ext uri="{FF2B5EF4-FFF2-40B4-BE49-F238E27FC236}">
                <a16:creationId xmlns:a16="http://schemas.microsoft.com/office/drawing/2014/main" id="{42AB1931-C7DE-ED54-3E56-C5C99CB13DC4}"/>
              </a:ext>
            </a:extLst>
          </p:cNvPr>
          <p:cNvSpPr txBox="1"/>
          <p:nvPr/>
        </p:nvSpPr>
        <p:spPr>
          <a:xfrm>
            <a:off x="7822717" y="3495485"/>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Calibri"/>
              </a:rPr>
              <a:t>PROD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A806107C-B9BD-07EF-4B1F-280B9AAE0171}"/>
              </a:ext>
            </a:extLst>
          </p:cNvPr>
          <p:cNvSpPr txBox="1"/>
          <p:nvPr/>
        </p:nvSpPr>
        <p:spPr>
          <a:xfrm>
            <a:off x="2915623" y="848335"/>
            <a:ext cx="2931197"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Remove the network connection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Shutdown the infected the Production Infrastructure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Scan the ESXIs Servers and low-cost storage system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t>Based on the scanning results and certification from scanning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t>Disconnect the Low-Performance storage from Scan Zone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t>Attach the Low-Performance storage to Green zone or Production Infra </a:t>
            </a:r>
          </a:p>
          <a:p>
            <a:pPr marL="344488" lvl="8" indent="-174625">
              <a:buFont typeface="Arial" panose="020B0604020202020204" pitchFamily="34" charset="0"/>
              <a:buChar char="•"/>
            </a:pP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grpSp>
        <p:nvGrpSpPr>
          <p:cNvPr id="27" name="Group 26">
            <a:extLst>
              <a:ext uri="{FF2B5EF4-FFF2-40B4-BE49-F238E27FC236}">
                <a16:creationId xmlns:a16="http://schemas.microsoft.com/office/drawing/2014/main" id="{C08AC6B3-36FD-1B86-1BF0-AF72DCF03263}"/>
              </a:ext>
            </a:extLst>
          </p:cNvPr>
          <p:cNvGrpSpPr/>
          <p:nvPr/>
        </p:nvGrpSpPr>
        <p:grpSpPr>
          <a:xfrm>
            <a:off x="1714660" y="1070019"/>
            <a:ext cx="1048817" cy="669908"/>
            <a:chOff x="1925699" y="3715025"/>
            <a:chExt cx="1048817" cy="669908"/>
          </a:xfrm>
        </p:grpSpPr>
        <p:grpSp>
          <p:nvGrpSpPr>
            <p:cNvPr id="32" name="Group 31">
              <a:extLst>
                <a:ext uri="{FF2B5EF4-FFF2-40B4-BE49-F238E27FC236}">
                  <a16:creationId xmlns:a16="http://schemas.microsoft.com/office/drawing/2014/main" id="{6E3513CF-0372-3FB2-BB79-4F4B95B8D5E7}"/>
                </a:ext>
              </a:extLst>
            </p:cNvPr>
            <p:cNvGrpSpPr/>
            <p:nvPr/>
          </p:nvGrpSpPr>
          <p:grpSpPr>
            <a:xfrm>
              <a:off x="1925699" y="3715025"/>
              <a:ext cx="470681" cy="669908"/>
              <a:chOff x="409425" y="1940621"/>
              <a:chExt cx="470681" cy="669908"/>
            </a:xfrm>
          </p:grpSpPr>
          <p:pic>
            <p:nvPicPr>
              <p:cNvPr id="31" name="Picture 30">
                <a:extLst>
                  <a:ext uri="{FF2B5EF4-FFF2-40B4-BE49-F238E27FC236}">
                    <a16:creationId xmlns:a16="http://schemas.microsoft.com/office/drawing/2014/main" id="{C15CBA43-FEB2-6AB6-449A-CD92EACD907E}"/>
                  </a:ext>
                </a:extLst>
              </p:cNvPr>
              <p:cNvPicPr>
                <a:picLocks noChangeAspect="1"/>
              </p:cNvPicPr>
              <p:nvPr/>
            </p:nvPicPr>
            <p:blipFill>
              <a:blip r:embed="rId5"/>
              <a:stretch>
                <a:fillRect/>
              </a:stretch>
            </p:blipFill>
            <p:spPr>
              <a:xfrm>
                <a:off x="409425" y="1940621"/>
                <a:ext cx="443987" cy="669908"/>
              </a:xfrm>
              <a:prstGeom prst="rect">
                <a:avLst/>
              </a:prstGeom>
            </p:spPr>
          </p:pic>
          <p:pic>
            <p:nvPicPr>
              <p:cNvPr id="30" name="Picture 29">
                <a:extLst>
                  <a:ext uri="{FF2B5EF4-FFF2-40B4-BE49-F238E27FC236}">
                    <a16:creationId xmlns:a16="http://schemas.microsoft.com/office/drawing/2014/main" id="{698F22CA-9BBA-4D52-5F0B-A0B8A3D8DD9B}"/>
                  </a:ext>
                </a:extLst>
              </p:cNvPr>
              <p:cNvPicPr>
                <a:picLocks noChangeAspect="1"/>
              </p:cNvPicPr>
              <p:nvPr/>
            </p:nvPicPr>
            <p:blipFill>
              <a:blip r:embed="rId6"/>
              <a:stretch>
                <a:fillRect/>
              </a:stretch>
            </p:blipFill>
            <p:spPr>
              <a:xfrm>
                <a:off x="553322" y="2183135"/>
                <a:ext cx="326784" cy="396102"/>
              </a:xfrm>
              <a:prstGeom prst="rect">
                <a:avLst/>
              </a:prstGeom>
            </p:spPr>
          </p:pic>
        </p:grpSp>
        <p:sp>
          <p:nvSpPr>
            <p:cNvPr id="33" name="TextBox 32">
              <a:extLst>
                <a:ext uri="{FF2B5EF4-FFF2-40B4-BE49-F238E27FC236}">
                  <a16:creationId xmlns:a16="http://schemas.microsoft.com/office/drawing/2014/main" id="{51EFE8D9-8381-A8C6-A94A-31DA9B0E82AC}"/>
                </a:ext>
              </a:extLst>
            </p:cNvPr>
            <p:cNvSpPr txBox="1"/>
            <p:nvPr/>
          </p:nvSpPr>
          <p:spPr>
            <a:xfrm>
              <a:off x="2428416" y="3843803"/>
              <a:ext cx="54610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mn-lt"/>
                  <a:ea typeface="+mn-ea"/>
                  <a:cs typeface="+mn-cs"/>
                  <a:sym typeface="Calibri"/>
                </a:rPr>
                <a:t>Scan</a:t>
              </a:r>
            </a:p>
            <a:p>
              <a:pPr marL="0" marR="0" indent="0" algn="l" defTabSz="457200" rtl="0" fontAlgn="auto" latinLnBrk="0" hangingPunct="0">
                <a:lnSpc>
                  <a:spcPct val="100000"/>
                </a:lnSpc>
                <a:spcBef>
                  <a:spcPts val="0"/>
                </a:spcBef>
                <a:spcAft>
                  <a:spcPts val="0"/>
                </a:spcAft>
                <a:buClrTx/>
                <a:buSzTx/>
                <a:buFontTx/>
                <a:buNone/>
                <a:tabLst/>
              </a:pPr>
              <a:r>
                <a:rPr lang="en-US" sz="1000" dirty="0"/>
                <a:t>Engine</a:t>
              </a:r>
              <a:endParaRPr kumimoji="0" lang="en-US" sz="1000" b="0" i="0" u="none" strike="noStrike" cap="none" spc="0" normalizeH="0" baseline="0" dirty="0">
                <a:ln>
                  <a:noFill/>
                </a:ln>
                <a:solidFill>
                  <a:srgbClr val="000000"/>
                </a:solidFill>
                <a:effectLst/>
                <a:uFillTx/>
                <a:latin typeface="+mn-lt"/>
                <a:ea typeface="+mn-ea"/>
                <a:cs typeface="+mn-cs"/>
                <a:sym typeface="Calibri"/>
              </a:endParaRPr>
            </a:p>
          </p:txBody>
        </p:sp>
      </p:grpSp>
      <p:pic>
        <p:nvPicPr>
          <p:cNvPr id="3" name="Picture 2">
            <a:extLst>
              <a:ext uri="{FF2B5EF4-FFF2-40B4-BE49-F238E27FC236}">
                <a16:creationId xmlns:a16="http://schemas.microsoft.com/office/drawing/2014/main" id="{929971F7-BE00-740A-2C23-4BE2DD9C06E4}"/>
              </a:ext>
            </a:extLst>
          </p:cNvPr>
          <p:cNvPicPr>
            <a:picLocks noChangeAspect="1"/>
          </p:cNvPicPr>
          <p:nvPr/>
        </p:nvPicPr>
        <p:blipFill>
          <a:blip r:embed="rId3"/>
          <a:stretch>
            <a:fillRect/>
          </a:stretch>
        </p:blipFill>
        <p:spPr>
          <a:xfrm>
            <a:off x="438124" y="1773219"/>
            <a:ext cx="1124389" cy="1138700"/>
          </a:xfrm>
          <a:prstGeom prst="rect">
            <a:avLst/>
          </a:prstGeom>
        </p:spPr>
      </p:pic>
      <p:pic>
        <p:nvPicPr>
          <p:cNvPr id="5" name="Picture 4">
            <a:extLst>
              <a:ext uri="{FF2B5EF4-FFF2-40B4-BE49-F238E27FC236}">
                <a16:creationId xmlns:a16="http://schemas.microsoft.com/office/drawing/2014/main" id="{DA7869C5-FB19-816B-BE95-B8923BA1E361}"/>
              </a:ext>
            </a:extLst>
          </p:cNvPr>
          <p:cNvPicPr>
            <a:picLocks noChangeAspect="1"/>
          </p:cNvPicPr>
          <p:nvPr/>
        </p:nvPicPr>
        <p:blipFill>
          <a:blip r:embed="rId4"/>
          <a:stretch>
            <a:fillRect/>
          </a:stretch>
        </p:blipFill>
        <p:spPr>
          <a:xfrm>
            <a:off x="709171" y="3105333"/>
            <a:ext cx="546100" cy="635000"/>
          </a:xfrm>
          <a:prstGeom prst="rect">
            <a:avLst/>
          </a:prstGeom>
        </p:spPr>
      </p:pic>
      <p:sp>
        <p:nvSpPr>
          <p:cNvPr id="12" name="TextBox 11">
            <a:extLst>
              <a:ext uri="{FF2B5EF4-FFF2-40B4-BE49-F238E27FC236}">
                <a16:creationId xmlns:a16="http://schemas.microsoft.com/office/drawing/2014/main" id="{24081E52-6A80-6488-72C3-8ED0C4D4FF6E}"/>
              </a:ext>
            </a:extLst>
          </p:cNvPr>
          <p:cNvSpPr txBox="1"/>
          <p:nvPr/>
        </p:nvSpPr>
        <p:spPr>
          <a:xfrm>
            <a:off x="689956" y="3804635"/>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Calibri"/>
              </a:rPr>
              <a:t>PROD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pic>
        <p:nvPicPr>
          <p:cNvPr id="13" name="Picture 12">
            <a:extLst>
              <a:ext uri="{FF2B5EF4-FFF2-40B4-BE49-F238E27FC236}">
                <a16:creationId xmlns:a16="http://schemas.microsoft.com/office/drawing/2014/main" id="{9F890FEB-69D5-2D95-22C1-CD818A8801DE}"/>
              </a:ext>
            </a:extLst>
          </p:cNvPr>
          <p:cNvPicPr>
            <a:picLocks noChangeAspect="1"/>
          </p:cNvPicPr>
          <p:nvPr/>
        </p:nvPicPr>
        <p:blipFill>
          <a:blip r:embed="rId4"/>
          <a:stretch>
            <a:fillRect/>
          </a:stretch>
        </p:blipFill>
        <p:spPr>
          <a:xfrm>
            <a:off x="2319285" y="3105333"/>
            <a:ext cx="546100" cy="635000"/>
          </a:xfrm>
          <a:prstGeom prst="rect">
            <a:avLst/>
          </a:prstGeom>
        </p:spPr>
      </p:pic>
      <p:sp>
        <p:nvSpPr>
          <p:cNvPr id="20" name="TextBox 19">
            <a:extLst>
              <a:ext uri="{FF2B5EF4-FFF2-40B4-BE49-F238E27FC236}">
                <a16:creationId xmlns:a16="http://schemas.microsoft.com/office/drawing/2014/main" id="{A6324EE4-E265-47D1-A793-50D458FF39EE}"/>
              </a:ext>
            </a:extLst>
          </p:cNvPr>
          <p:cNvSpPr txBox="1"/>
          <p:nvPr/>
        </p:nvSpPr>
        <p:spPr>
          <a:xfrm>
            <a:off x="2298865" y="3774145"/>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200" b="1" dirty="0"/>
              <a:t>Isolated </a:t>
            </a:r>
            <a:r>
              <a:rPr kumimoji="0" lang="en-US" sz="1200" b="1" i="0" u="none" strike="noStrike" cap="none" spc="0" normalizeH="0" baseline="0" dirty="0">
                <a:ln>
                  <a:noFill/>
                </a:ln>
                <a:solidFill>
                  <a:srgbClr val="000000"/>
                </a:solidFill>
                <a:effectLst/>
                <a:uFillTx/>
                <a:latin typeface="+mn-lt"/>
                <a:ea typeface="+mn-ea"/>
                <a:cs typeface="+mn-cs"/>
                <a:sym typeface="Calibri"/>
              </a:rPr>
              <a:t>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sp>
        <p:nvSpPr>
          <p:cNvPr id="23" name="Arc 22">
            <a:extLst>
              <a:ext uri="{FF2B5EF4-FFF2-40B4-BE49-F238E27FC236}">
                <a16:creationId xmlns:a16="http://schemas.microsoft.com/office/drawing/2014/main" id="{1F81864B-E3ED-F64A-5D7F-9B534D69F7EE}"/>
              </a:ext>
            </a:extLst>
          </p:cNvPr>
          <p:cNvSpPr/>
          <p:nvPr/>
        </p:nvSpPr>
        <p:spPr>
          <a:xfrm>
            <a:off x="896171" y="2030269"/>
            <a:ext cx="1916657" cy="1392564"/>
          </a:xfrm>
          <a:prstGeom prst="arc">
            <a:avLst>
              <a:gd name="adj1" fmla="val 13453891"/>
              <a:gd name="adj2" fmla="val 1987783"/>
            </a:avLst>
          </a:prstGeom>
          <a:noFill/>
          <a:ln w="25400" cap="flat">
            <a:solidFill>
              <a:schemeClr val="accent1"/>
            </a:solidFill>
            <a:prstDash val="solid"/>
            <a:round/>
            <a:headEnd type="triangle" w="med" len="med"/>
            <a:tailEnd type="triangl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5" name="Rectangle 24">
            <a:extLst>
              <a:ext uri="{FF2B5EF4-FFF2-40B4-BE49-F238E27FC236}">
                <a16:creationId xmlns:a16="http://schemas.microsoft.com/office/drawing/2014/main" id="{87BABE6F-B87D-8B83-377C-2CD007C7B7CC}"/>
              </a:ext>
            </a:extLst>
          </p:cNvPr>
          <p:cNvSpPr/>
          <p:nvPr/>
        </p:nvSpPr>
        <p:spPr>
          <a:xfrm>
            <a:off x="2105338" y="2439030"/>
            <a:ext cx="934422" cy="46166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chemeClr val="bg1"/>
                </a:solidFill>
                <a:effectLst/>
                <a:uFillTx/>
                <a:latin typeface="+mn-lt"/>
                <a:ea typeface="+mn-ea"/>
                <a:cs typeface="+mn-cs"/>
                <a:sym typeface="Calibri"/>
              </a:rPr>
              <a:t>VMware vSpher</a:t>
            </a:r>
            <a:r>
              <a:rPr lang="en-US" sz="800" b="1" dirty="0">
                <a:solidFill>
                  <a:schemeClr val="bg1"/>
                </a:solidFill>
              </a:rPr>
              <a:t>e / 3</a:t>
            </a:r>
            <a:r>
              <a:rPr lang="en-US" sz="800" b="1" baseline="30000" dirty="0">
                <a:solidFill>
                  <a:schemeClr val="bg1"/>
                </a:solidFill>
              </a:rPr>
              <a:t>rd</a:t>
            </a:r>
            <a:r>
              <a:rPr lang="en-US" sz="800" b="1" dirty="0">
                <a:solidFill>
                  <a:schemeClr val="bg1"/>
                </a:solidFill>
              </a:rPr>
              <a:t> party replication software</a:t>
            </a:r>
            <a:endParaRPr kumimoji="0" lang="en-US" sz="800" b="1" i="0" u="none" strike="noStrike" cap="none" spc="0" normalizeH="0" baseline="0" dirty="0">
              <a:ln>
                <a:noFill/>
              </a:ln>
              <a:solidFill>
                <a:schemeClr val="bg1"/>
              </a:solidFill>
              <a:effectLst/>
              <a:uFillTx/>
              <a:latin typeface="+mn-lt"/>
              <a:ea typeface="+mn-ea"/>
              <a:cs typeface="+mn-cs"/>
              <a:sym typeface="Calibri"/>
            </a:endParaRPr>
          </a:p>
        </p:txBody>
      </p:sp>
      <p:sp>
        <p:nvSpPr>
          <p:cNvPr id="29" name="&quot;Not Allowed&quot; Symbol 28">
            <a:extLst>
              <a:ext uri="{FF2B5EF4-FFF2-40B4-BE49-F238E27FC236}">
                <a16:creationId xmlns:a16="http://schemas.microsoft.com/office/drawing/2014/main" id="{B353973E-9DFB-AB3B-3362-B84051CB87E4}"/>
              </a:ext>
            </a:extLst>
          </p:cNvPr>
          <p:cNvSpPr/>
          <p:nvPr/>
        </p:nvSpPr>
        <p:spPr>
          <a:xfrm>
            <a:off x="465531" y="1813734"/>
            <a:ext cx="1147220" cy="2601703"/>
          </a:xfrm>
          <a:prstGeom prst="noSmoking">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37" name="Picture 36">
            <a:extLst>
              <a:ext uri="{FF2B5EF4-FFF2-40B4-BE49-F238E27FC236}">
                <a16:creationId xmlns:a16="http://schemas.microsoft.com/office/drawing/2014/main" id="{11D9253B-A6C4-0DD0-71C8-E94D08C9182C}"/>
              </a:ext>
            </a:extLst>
          </p:cNvPr>
          <p:cNvPicPr>
            <a:picLocks noChangeAspect="1"/>
          </p:cNvPicPr>
          <p:nvPr/>
        </p:nvPicPr>
        <p:blipFill>
          <a:blip r:embed="rId7"/>
          <a:stretch>
            <a:fillRect/>
          </a:stretch>
        </p:blipFill>
        <p:spPr>
          <a:xfrm>
            <a:off x="2120678" y="2953736"/>
            <a:ext cx="692150" cy="692150"/>
          </a:xfrm>
          <a:prstGeom prst="rect">
            <a:avLst/>
          </a:prstGeom>
        </p:spPr>
      </p:pic>
      <p:pic>
        <p:nvPicPr>
          <p:cNvPr id="38" name="Picture 37">
            <a:extLst>
              <a:ext uri="{FF2B5EF4-FFF2-40B4-BE49-F238E27FC236}">
                <a16:creationId xmlns:a16="http://schemas.microsoft.com/office/drawing/2014/main" id="{4A4EC3F2-992D-9201-774E-7B94B5B9AACA}"/>
              </a:ext>
            </a:extLst>
          </p:cNvPr>
          <p:cNvPicPr>
            <a:picLocks noChangeAspect="1"/>
          </p:cNvPicPr>
          <p:nvPr/>
        </p:nvPicPr>
        <p:blipFill>
          <a:blip r:embed="rId4"/>
          <a:stretch>
            <a:fillRect/>
          </a:stretch>
        </p:blipFill>
        <p:spPr>
          <a:xfrm>
            <a:off x="6229812" y="3169635"/>
            <a:ext cx="546100" cy="635000"/>
          </a:xfrm>
          <a:prstGeom prst="rect">
            <a:avLst/>
          </a:prstGeom>
        </p:spPr>
      </p:pic>
      <p:sp>
        <p:nvSpPr>
          <p:cNvPr id="39" name="TextBox 38">
            <a:extLst>
              <a:ext uri="{FF2B5EF4-FFF2-40B4-BE49-F238E27FC236}">
                <a16:creationId xmlns:a16="http://schemas.microsoft.com/office/drawing/2014/main" id="{F264418B-FBC8-F458-3061-955ADC3CDDDA}"/>
              </a:ext>
            </a:extLst>
          </p:cNvPr>
          <p:cNvSpPr txBox="1"/>
          <p:nvPr/>
        </p:nvSpPr>
        <p:spPr>
          <a:xfrm>
            <a:off x="6209392" y="3838447"/>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200" b="1" dirty="0"/>
              <a:t>Isolated </a:t>
            </a:r>
            <a:r>
              <a:rPr kumimoji="0" lang="en-US" sz="1200" b="1" i="0" u="none" strike="noStrike" cap="none" spc="0" normalizeH="0" baseline="0" dirty="0">
                <a:ln>
                  <a:noFill/>
                </a:ln>
                <a:solidFill>
                  <a:srgbClr val="000000"/>
                </a:solidFill>
                <a:effectLst/>
                <a:uFillTx/>
                <a:latin typeface="+mn-lt"/>
                <a:ea typeface="+mn-ea"/>
                <a:cs typeface="+mn-cs"/>
                <a:sym typeface="Calibri"/>
              </a:rPr>
              <a:t>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sp>
        <p:nvSpPr>
          <p:cNvPr id="40" name="Arrow: Curved Left 39">
            <a:extLst>
              <a:ext uri="{FF2B5EF4-FFF2-40B4-BE49-F238E27FC236}">
                <a16:creationId xmlns:a16="http://schemas.microsoft.com/office/drawing/2014/main" id="{103FAE1D-3BDE-CBC8-DD07-C9834FF3A080}"/>
              </a:ext>
            </a:extLst>
          </p:cNvPr>
          <p:cNvSpPr/>
          <p:nvPr/>
        </p:nvSpPr>
        <p:spPr>
          <a:xfrm rot="16995260">
            <a:off x="6804452" y="2287479"/>
            <a:ext cx="696480" cy="1372069"/>
          </a:xfrm>
          <a:prstGeom prst="curvedLef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9837171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25 -0.02778 C 0.04063 -0.02778 0.06372 -0.02284 0.06372 -0.01667 C 0.06372 -0.01081 0.04063 -0.00556 0.0125 -0.00556 C -0.01562 -0.00556 -0.03854 -0.01081 -0.03854 -0.01667 C -0.03854 -0.02284 -0.01562 -0.02778 0.0125 -0.02778 Z " pathEditMode="relative" rAng="0" ptsTypes="AAAAA">
                                      <p:cBhvr>
                                        <p:cTn id="6" dur="2000" fill="hold"/>
                                        <p:tgtEl>
                                          <p:spTgt spid="37"/>
                                        </p:tgtEl>
                                        <p:attrNameLst>
                                          <p:attrName>ppt_x</p:attrName>
                                          <p:attrName>ppt_y</p:attrName>
                                        </p:attrNameLst>
                                      </p:cBhvr>
                                      <p:rCtr x="0" y="1111"/>
                                    </p:animMotion>
                                  </p:childTnLst>
                                </p:cTn>
                              </p:par>
                              <p:par>
                                <p:cTn id="7" presetID="1" presetClass="entr" presetSubtype="0" fill="hold" nodeType="withEffect">
                                  <p:stCondLst>
                                    <p:cond delay="0"/>
                                  </p:stCondLst>
                                  <p:childTnLst>
                                    <p:set>
                                      <p:cBhvr>
                                        <p:cTn id="8" dur="1" fill="hold">
                                          <p:stCondLst>
                                            <p:cond delay="0"/>
                                          </p:stCondLst>
                                        </p:cTn>
                                        <p:tgtEl>
                                          <p:spTgt spid="2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9" grpId="0"/>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84102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Agenda</a:t>
            </a:r>
          </a:p>
        </p:txBody>
      </p:sp>
      <p:sp>
        <p:nvSpPr>
          <p:cNvPr id="2" name="Slide Number Placeholder 1"/>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2</a:t>
            </a:fld>
            <a:endParaRPr lang="en-US">
              <a:solidFill>
                <a:srgbClr val="000000">
                  <a:lumMod val="75000"/>
                  <a:lumOff val="25000"/>
                </a:srgbClr>
              </a:solidFill>
            </a:endParaRPr>
          </a:p>
        </p:txBody>
      </p:sp>
      <p:sp>
        <p:nvSpPr>
          <p:cNvPr id="60" name="Title 14"/>
          <p:cNvSpPr txBox="1">
            <a:spLocks/>
          </p:cNvSpPr>
          <p:nvPr/>
        </p:nvSpPr>
        <p:spPr>
          <a:xfrm>
            <a:off x="1913963" y="1276848"/>
            <a:ext cx="4846320" cy="263071"/>
          </a:xfrm>
          <a:prstGeom prst="rect">
            <a:avLst/>
          </a:prstGeom>
        </p:spPr>
        <p:txBody>
          <a:bodyPr anchor="ctr" anchorCtr="0">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spcAft>
                <a:spcPts val="600"/>
              </a:spcAft>
            </a:pPr>
            <a:r>
              <a:rPr lang="en-US" sz="1200">
                <a:solidFill>
                  <a:schemeClr val="tx1"/>
                </a:solidFill>
              </a:rPr>
              <a:t>Introduction the documentation</a:t>
            </a:r>
          </a:p>
        </p:txBody>
      </p:sp>
      <p:cxnSp>
        <p:nvCxnSpPr>
          <p:cNvPr id="50" name="Straight Connector 49"/>
          <p:cNvCxnSpPr/>
          <p:nvPr/>
        </p:nvCxnSpPr>
        <p:spPr>
          <a:xfrm>
            <a:off x="1499180" y="1673588"/>
            <a:ext cx="6126480" cy="0"/>
          </a:xfrm>
          <a:prstGeom prst="line">
            <a:avLst/>
          </a:prstGeom>
          <a:noFill/>
          <a:ln w="3175" cap="flat">
            <a:solidFill>
              <a:srgbClr val="61BBFF"/>
            </a:solidFill>
            <a:prstDash val="solid"/>
            <a:round/>
          </a:ln>
          <a:effectLst/>
          <a:sp3d/>
        </p:spPr>
        <p:style>
          <a:lnRef idx="0">
            <a:scrgbClr r="0" g="0" b="0"/>
          </a:lnRef>
          <a:fillRef idx="0">
            <a:scrgbClr r="0" g="0" b="0"/>
          </a:fillRef>
          <a:effectRef idx="0">
            <a:scrgbClr r="0" g="0" b="0"/>
          </a:effectRef>
          <a:fontRef idx="none"/>
        </p:style>
      </p:cxnSp>
      <p:sp>
        <p:nvSpPr>
          <p:cNvPr id="30" name="Title 14"/>
          <p:cNvSpPr txBox="1">
            <a:spLocks/>
          </p:cNvSpPr>
          <p:nvPr/>
        </p:nvSpPr>
        <p:spPr>
          <a:xfrm>
            <a:off x="1913963" y="1758904"/>
            <a:ext cx="4846320" cy="263071"/>
          </a:xfrm>
          <a:prstGeom prst="rect">
            <a:avLst/>
          </a:prstGeom>
        </p:spPr>
        <p:txBody>
          <a:bodyPr anchor="ctr" anchorCtr="0">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spcAft>
                <a:spcPts val="600"/>
              </a:spcAft>
            </a:pPr>
            <a:r>
              <a:rPr lang="en-US" sz="1200">
                <a:solidFill>
                  <a:schemeClr val="tx1"/>
                </a:solidFill>
              </a:rPr>
              <a:t>Protection of VMware Stack</a:t>
            </a:r>
          </a:p>
        </p:txBody>
      </p:sp>
      <p:sp>
        <p:nvSpPr>
          <p:cNvPr id="31" name="Title 14"/>
          <p:cNvSpPr txBox="1">
            <a:spLocks/>
          </p:cNvSpPr>
          <p:nvPr/>
        </p:nvSpPr>
        <p:spPr>
          <a:xfrm>
            <a:off x="1913963" y="2237875"/>
            <a:ext cx="4846320" cy="263071"/>
          </a:xfrm>
          <a:prstGeom prst="rect">
            <a:avLst/>
          </a:prstGeom>
        </p:spPr>
        <p:txBody>
          <a:bodyPr anchor="ctr" anchorCtr="0">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spcAft>
                <a:spcPts val="600"/>
              </a:spcAft>
            </a:pPr>
            <a:r>
              <a:rPr lang="en-US" sz="1200">
                <a:solidFill>
                  <a:schemeClr val="tx1"/>
                </a:solidFill>
              </a:rPr>
              <a:t>Access to VMware Stack </a:t>
            </a:r>
          </a:p>
        </p:txBody>
      </p:sp>
      <p:cxnSp>
        <p:nvCxnSpPr>
          <p:cNvPr id="35" name="Straight Connector 34"/>
          <p:cNvCxnSpPr/>
          <p:nvPr/>
        </p:nvCxnSpPr>
        <p:spPr>
          <a:xfrm>
            <a:off x="1499180" y="2149838"/>
            <a:ext cx="6126480" cy="0"/>
          </a:xfrm>
          <a:prstGeom prst="line">
            <a:avLst/>
          </a:prstGeom>
          <a:noFill/>
          <a:ln w="3175" cap="flat">
            <a:solidFill>
              <a:srgbClr val="61BBFF"/>
            </a:solidFill>
            <a:prstDash val="solid"/>
            <a:round/>
          </a:ln>
          <a:effectLst/>
          <a:sp3d/>
        </p:spPr>
        <p:style>
          <a:lnRef idx="0">
            <a:scrgbClr r="0" g="0" b="0"/>
          </a:lnRef>
          <a:fillRef idx="0">
            <a:scrgbClr r="0" g="0" b="0"/>
          </a:fillRef>
          <a:effectRef idx="0">
            <a:scrgbClr r="0" g="0" b="0"/>
          </a:effectRef>
          <a:fontRef idx="none"/>
        </p:style>
      </p:cxnSp>
      <p:cxnSp>
        <p:nvCxnSpPr>
          <p:cNvPr id="36" name="Straight Connector 35"/>
          <p:cNvCxnSpPr/>
          <p:nvPr/>
        </p:nvCxnSpPr>
        <p:spPr>
          <a:xfrm>
            <a:off x="1499180" y="2626088"/>
            <a:ext cx="6126480" cy="0"/>
          </a:xfrm>
          <a:prstGeom prst="line">
            <a:avLst/>
          </a:prstGeom>
          <a:noFill/>
          <a:ln w="3175" cap="flat">
            <a:solidFill>
              <a:srgbClr val="61BBFF"/>
            </a:solidFill>
            <a:prstDash val="solid"/>
            <a:round/>
          </a:ln>
          <a:effectLst/>
          <a:sp3d/>
        </p:spPr>
        <p:style>
          <a:lnRef idx="0">
            <a:scrgbClr r="0" g="0" b="0"/>
          </a:lnRef>
          <a:fillRef idx="0">
            <a:scrgbClr r="0" g="0" b="0"/>
          </a:fillRef>
          <a:effectRef idx="0">
            <a:scrgbClr r="0" g="0" b="0"/>
          </a:effectRef>
          <a:fontRef idx="none"/>
        </p:style>
      </p:cxnSp>
      <p:sp>
        <p:nvSpPr>
          <p:cNvPr id="5" name="Oval 4"/>
          <p:cNvSpPr/>
          <p:nvPr/>
        </p:nvSpPr>
        <p:spPr>
          <a:xfrm>
            <a:off x="1475934" y="1225503"/>
            <a:ext cx="365760" cy="365760"/>
          </a:xfrm>
          <a:prstGeom prst="ellipse">
            <a:avLst/>
          </a:prstGeom>
          <a:no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Arial" panose="020B0604020202020204" pitchFamily="34" charset="0"/>
                <a:cs typeface="Arial" panose="020B0604020202020204" pitchFamily="34" charset="0"/>
                <a:sym typeface="Calibri"/>
              </a:rPr>
              <a:t>1</a:t>
            </a:r>
          </a:p>
        </p:txBody>
      </p:sp>
      <p:sp>
        <p:nvSpPr>
          <p:cNvPr id="18" name="Oval 17"/>
          <p:cNvSpPr/>
          <p:nvPr/>
        </p:nvSpPr>
        <p:spPr>
          <a:xfrm>
            <a:off x="1475934" y="1704829"/>
            <a:ext cx="365760" cy="365760"/>
          </a:xfrm>
          <a:prstGeom prst="ellipse">
            <a:avLst/>
          </a:prstGeom>
          <a:no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Arial" panose="020B0604020202020204" pitchFamily="34" charset="0"/>
                <a:cs typeface="Arial" panose="020B0604020202020204" pitchFamily="34" charset="0"/>
                <a:sym typeface="Calibri"/>
              </a:rPr>
              <a:t>2</a:t>
            </a:r>
          </a:p>
        </p:txBody>
      </p:sp>
      <p:sp>
        <p:nvSpPr>
          <p:cNvPr id="19" name="Oval 18"/>
          <p:cNvSpPr/>
          <p:nvPr/>
        </p:nvSpPr>
        <p:spPr>
          <a:xfrm>
            <a:off x="1475934" y="2184155"/>
            <a:ext cx="365760" cy="365760"/>
          </a:xfrm>
          <a:prstGeom prst="ellipse">
            <a:avLst/>
          </a:prstGeom>
          <a:no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Arial" panose="020B0604020202020204" pitchFamily="34" charset="0"/>
                <a:cs typeface="Arial" panose="020B0604020202020204" pitchFamily="34" charset="0"/>
                <a:sym typeface="Calibri"/>
              </a:rPr>
              <a:t>3</a:t>
            </a:r>
          </a:p>
        </p:txBody>
      </p:sp>
      <p:sp>
        <p:nvSpPr>
          <p:cNvPr id="6" name="Title 14">
            <a:extLst>
              <a:ext uri="{FF2B5EF4-FFF2-40B4-BE49-F238E27FC236}">
                <a16:creationId xmlns:a16="http://schemas.microsoft.com/office/drawing/2014/main" id="{9959821F-B3FE-720C-841F-847E2EB48569}"/>
              </a:ext>
            </a:extLst>
          </p:cNvPr>
          <p:cNvSpPr txBox="1">
            <a:spLocks/>
          </p:cNvSpPr>
          <p:nvPr/>
        </p:nvSpPr>
        <p:spPr>
          <a:xfrm>
            <a:off x="1937209" y="2724255"/>
            <a:ext cx="4846320" cy="263071"/>
          </a:xfrm>
          <a:prstGeom prst="rect">
            <a:avLst/>
          </a:prstGeom>
        </p:spPr>
        <p:txBody>
          <a:bodyPr anchor="ctr" anchorCtr="0">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spcAft>
                <a:spcPts val="600"/>
              </a:spcAft>
            </a:pPr>
            <a:r>
              <a:rPr lang="en-US" sz="1200">
                <a:solidFill>
                  <a:schemeClr val="tx1"/>
                </a:solidFill>
              </a:rPr>
              <a:t>Recovery Model for VMware Stack  </a:t>
            </a:r>
          </a:p>
        </p:txBody>
      </p:sp>
      <p:sp>
        <p:nvSpPr>
          <p:cNvPr id="7" name="Oval 6">
            <a:extLst>
              <a:ext uri="{FF2B5EF4-FFF2-40B4-BE49-F238E27FC236}">
                <a16:creationId xmlns:a16="http://schemas.microsoft.com/office/drawing/2014/main" id="{22752DFF-1A16-71C1-D607-C4E08639519F}"/>
              </a:ext>
            </a:extLst>
          </p:cNvPr>
          <p:cNvSpPr/>
          <p:nvPr/>
        </p:nvSpPr>
        <p:spPr>
          <a:xfrm>
            <a:off x="1499180" y="2670535"/>
            <a:ext cx="365760" cy="365760"/>
          </a:xfrm>
          <a:prstGeom prst="ellipse">
            <a:avLst/>
          </a:prstGeom>
          <a:no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Arial" panose="020B0604020202020204" pitchFamily="34" charset="0"/>
                <a:cs typeface="Arial" panose="020B0604020202020204" pitchFamily="34" charset="0"/>
                <a:sym typeface="Calibri"/>
              </a:rPr>
              <a:t>4</a:t>
            </a:r>
          </a:p>
        </p:txBody>
      </p:sp>
      <p:cxnSp>
        <p:nvCxnSpPr>
          <p:cNvPr id="8" name="Straight Connector 7">
            <a:extLst>
              <a:ext uri="{FF2B5EF4-FFF2-40B4-BE49-F238E27FC236}">
                <a16:creationId xmlns:a16="http://schemas.microsoft.com/office/drawing/2014/main" id="{6795784F-9E33-5DD1-6090-2686E096DE7E}"/>
              </a:ext>
            </a:extLst>
          </p:cNvPr>
          <p:cNvCxnSpPr/>
          <p:nvPr/>
        </p:nvCxnSpPr>
        <p:spPr>
          <a:xfrm>
            <a:off x="1508760" y="3102338"/>
            <a:ext cx="6126480" cy="0"/>
          </a:xfrm>
          <a:prstGeom prst="line">
            <a:avLst/>
          </a:prstGeom>
          <a:noFill/>
          <a:ln w="3175" cap="flat">
            <a:solidFill>
              <a:srgbClr val="61BBFF"/>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1193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the documentation</a:t>
            </a:r>
          </a:p>
        </p:txBody>
      </p:sp>
      <p:sp>
        <p:nvSpPr>
          <p:cNvPr id="119" name="Slide Number Placeholder 118"/>
          <p:cNvSpPr>
            <a:spLocks noGrp="1"/>
          </p:cNvSpPr>
          <p:nvPr>
            <p:ph type="sldNum" sz="quarter" idx="2"/>
          </p:nvPr>
        </p:nvSpPr>
        <p:spPr/>
        <p:txBody>
          <a:bodyPr/>
          <a:lstStyle/>
          <a:p>
            <a:fld id="{86CB4B4D-7CA3-9044-876B-883B54F8677D}" type="slidenum">
              <a:rPr lang="en-US" smtClean="0"/>
              <a:pPr/>
              <a:t>3</a:t>
            </a:fld>
            <a:endParaRPr lang="en-US"/>
          </a:p>
        </p:txBody>
      </p:sp>
      <p:sp>
        <p:nvSpPr>
          <p:cNvPr id="10" name="TextBox 9">
            <a:extLst>
              <a:ext uri="{FF2B5EF4-FFF2-40B4-BE49-F238E27FC236}">
                <a16:creationId xmlns:a16="http://schemas.microsoft.com/office/drawing/2014/main" id="{8BE79FB7-E2D3-37EF-656C-B3D1E269AD1C}"/>
              </a:ext>
            </a:extLst>
          </p:cNvPr>
          <p:cNvSpPr txBox="1"/>
          <p:nvPr/>
        </p:nvSpPr>
        <p:spPr>
          <a:xfrm>
            <a:off x="231388" y="700384"/>
            <a:ext cx="8582412"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a:effectLst/>
                <a:latin typeface="Calibri" panose="020F0502020204030204" pitchFamily="34" charset="0"/>
                <a:ea typeface="Calibri" panose="020F0502020204030204" pitchFamily="34" charset="0"/>
              </a:rPr>
              <a:t>This document outlines best practices for safeguarding and restoring your VMware environments from various cyberattacks. It's divided into two sections:</a:t>
            </a:r>
          </a:p>
          <a:p>
            <a:endParaRPr lang="en-US" sz="180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rPr>
              <a:t>Cyberattack Protection on the VMware Stack: This section details strategies to secure your VMware environment.</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rPr>
              <a:t>Recovery Model based on the Protection Model: This section explains how to develop a recovery plan aligned with your chosen protection strategies</a:t>
            </a:r>
            <a:endParaRPr lang="en-US"/>
          </a:p>
        </p:txBody>
      </p:sp>
    </p:spTree>
    <p:extLst>
      <p:ext uri="{BB962C8B-B14F-4D97-AF65-F5344CB8AC3E}">
        <p14:creationId xmlns:p14="http://schemas.microsoft.com/office/powerpoint/2010/main" val="803228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2522-17F7-3125-66AA-5C153A9FCA48}"/>
              </a:ext>
            </a:extLst>
          </p:cNvPr>
          <p:cNvSpPr>
            <a:spLocks noGrp="1"/>
          </p:cNvSpPr>
          <p:nvPr>
            <p:ph type="title"/>
          </p:nvPr>
        </p:nvSpPr>
        <p:spPr/>
        <p:txBody>
          <a:bodyPr/>
          <a:lstStyle/>
          <a:p>
            <a:r>
              <a:rPr lang="en-US" sz="2000">
                <a:solidFill>
                  <a:schemeClr val="tx1"/>
                </a:solidFill>
              </a:rPr>
              <a:t>Protection of VMware Stack</a:t>
            </a:r>
            <a:endParaRPr lang="en-US"/>
          </a:p>
        </p:txBody>
      </p:sp>
      <p:sp>
        <p:nvSpPr>
          <p:cNvPr id="3" name="Text Placeholder 2">
            <a:extLst>
              <a:ext uri="{FF2B5EF4-FFF2-40B4-BE49-F238E27FC236}">
                <a16:creationId xmlns:a16="http://schemas.microsoft.com/office/drawing/2014/main" id="{F0339773-2FC6-2750-5D53-47B2604DFC51}"/>
              </a:ext>
            </a:extLst>
          </p:cNvPr>
          <p:cNvSpPr>
            <a:spLocks noGrp="1"/>
          </p:cNvSpPr>
          <p:nvPr>
            <p:ph type="body" sz="quarter" idx="10"/>
          </p:nvPr>
        </p:nvSpPr>
        <p:spPr/>
        <p:txBody>
          <a:bodyPr/>
          <a:lstStyle/>
          <a:p>
            <a:r>
              <a:rPr lang="en-US"/>
              <a:t>Overview of our VMware stack protection strategy</a:t>
            </a:r>
          </a:p>
          <a:p>
            <a:endParaRPr lang="en-US"/>
          </a:p>
        </p:txBody>
      </p:sp>
      <p:sp>
        <p:nvSpPr>
          <p:cNvPr id="4" name="Slide Number Placeholder 3">
            <a:extLst>
              <a:ext uri="{FF2B5EF4-FFF2-40B4-BE49-F238E27FC236}">
                <a16:creationId xmlns:a16="http://schemas.microsoft.com/office/drawing/2014/main" id="{4556D1FA-A5B5-3ECB-5868-A1D37AA97C87}"/>
              </a:ext>
            </a:extLst>
          </p:cNvPr>
          <p:cNvSpPr>
            <a:spLocks noGrp="1"/>
          </p:cNvSpPr>
          <p:nvPr>
            <p:ph type="sldNum" sz="quarter" idx="2"/>
          </p:nvPr>
        </p:nvSpPr>
        <p:spPr/>
        <p:txBody>
          <a:bodyPr/>
          <a:lstStyle/>
          <a:p>
            <a:fld id="{86CB4B4D-7CA3-9044-876B-883B54F8677D}" type="slidenum">
              <a:rPr lang="en-US" smtClean="0"/>
              <a:pPr/>
              <a:t>4</a:t>
            </a:fld>
            <a:endParaRPr lang="en-US"/>
          </a:p>
        </p:txBody>
      </p:sp>
      <p:graphicFrame>
        <p:nvGraphicFramePr>
          <p:cNvPr id="7" name="Diagram 6">
            <a:extLst>
              <a:ext uri="{FF2B5EF4-FFF2-40B4-BE49-F238E27FC236}">
                <a16:creationId xmlns:a16="http://schemas.microsoft.com/office/drawing/2014/main" id="{EC14A1D0-1328-1788-BEB7-F392674EBA8B}"/>
              </a:ext>
            </a:extLst>
          </p:cNvPr>
          <p:cNvGraphicFramePr/>
          <p:nvPr>
            <p:extLst>
              <p:ext uri="{D42A27DB-BD31-4B8C-83A1-F6EECF244321}">
                <p14:modId xmlns:p14="http://schemas.microsoft.com/office/powerpoint/2010/main" val="848078372"/>
              </p:ext>
            </p:extLst>
          </p:nvPr>
        </p:nvGraphicFramePr>
        <p:xfrm>
          <a:off x="305136" y="961123"/>
          <a:ext cx="8615857" cy="4020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02280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3E6C-1E17-5A76-3CE5-391C2DD1E5ED}"/>
              </a:ext>
            </a:extLst>
          </p:cNvPr>
          <p:cNvSpPr>
            <a:spLocks noGrp="1"/>
          </p:cNvSpPr>
          <p:nvPr>
            <p:ph type="title"/>
          </p:nvPr>
        </p:nvSpPr>
        <p:spPr/>
        <p:txBody>
          <a:bodyPr/>
          <a:lstStyle/>
          <a:p>
            <a:r>
              <a:rPr lang="en-US" sz="2000">
                <a:solidFill>
                  <a:schemeClr val="tx1"/>
                </a:solidFill>
              </a:rPr>
              <a:t>Protection of VMware Stack - </a:t>
            </a:r>
            <a:r>
              <a:rPr lang="en-US"/>
              <a:t>Landing Architecture </a:t>
            </a:r>
          </a:p>
        </p:txBody>
      </p:sp>
      <p:sp>
        <p:nvSpPr>
          <p:cNvPr id="3" name="Text Placeholder 2">
            <a:extLst>
              <a:ext uri="{FF2B5EF4-FFF2-40B4-BE49-F238E27FC236}">
                <a16:creationId xmlns:a16="http://schemas.microsoft.com/office/drawing/2014/main" id="{7A4E06DE-571E-B7A7-8F40-B1B261457147}"/>
              </a:ext>
            </a:extLst>
          </p:cNvPr>
          <p:cNvSpPr>
            <a:spLocks noGrp="1"/>
          </p:cNvSpPr>
          <p:nvPr>
            <p:ph type="body" sz="quarter" idx="10"/>
          </p:nvPr>
        </p:nvSpPr>
        <p:spPr>
          <a:xfrm>
            <a:off x="263970" y="628175"/>
            <a:ext cx="4673776" cy="3660659"/>
          </a:xfrm>
        </p:spPr>
        <p:txBody>
          <a:bodyPr/>
          <a:lstStyle/>
          <a:p>
            <a:pPr marL="171450" indent="-171450">
              <a:spcBef>
                <a:spcPts val="400"/>
              </a:spcBef>
              <a:buFont typeface="Arial" panose="020B0604020202020204" pitchFamily="34" charset="0"/>
              <a:buChar char="•"/>
            </a:pPr>
            <a:r>
              <a:rPr lang="en-US">
                <a:latin typeface="+mn-lt"/>
              </a:rPr>
              <a:t>Network Segregation between VM Network &amp; VMware Infrastructure Network </a:t>
            </a:r>
          </a:p>
          <a:p>
            <a:pPr marL="171450" indent="-171450">
              <a:spcBef>
                <a:spcPts val="400"/>
              </a:spcBef>
              <a:buFont typeface="Arial" panose="020B0604020202020204" pitchFamily="34" charset="0"/>
              <a:buChar char="•"/>
            </a:pPr>
            <a:r>
              <a:rPr lang="en-US">
                <a:latin typeface="+mn-lt"/>
              </a:rPr>
              <a:t>Jump Server or Workstation </a:t>
            </a:r>
          </a:p>
          <a:p>
            <a:pPr marL="344488" lvl="1" indent="-171450">
              <a:spcBef>
                <a:spcPts val="400"/>
              </a:spcBef>
              <a:buFont typeface="Arial" panose="020B0604020202020204" pitchFamily="34" charset="0"/>
              <a:buChar char="•"/>
            </a:pPr>
            <a:r>
              <a:rPr lang="en-US" sz="1100">
                <a:latin typeface="+mn-lt"/>
              </a:rPr>
              <a:t>VMware Admin only should have access to Jump Servers</a:t>
            </a:r>
          </a:p>
          <a:p>
            <a:pPr marL="344488" lvl="1" indent="-171450">
              <a:spcBef>
                <a:spcPts val="400"/>
              </a:spcBef>
              <a:buFont typeface="Arial" panose="020B0604020202020204" pitchFamily="34" charset="0"/>
              <a:buChar char="•"/>
            </a:pPr>
            <a:r>
              <a:rPr lang="en-US" sz="1100">
                <a:latin typeface="+mn-lt"/>
              </a:rPr>
              <a:t>Admin user should have separate login id which should be onboarded on PAM System</a:t>
            </a:r>
          </a:p>
          <a:p>
            <a:pPr marL="344488" lvl="1" indent="-171450">
              <a:spcBef>
                <a:spcPts val="400"/>
              </a:spcBef>
              <a:buFont typeface="Arial" panose="020B0604020202020204" pitchFamily="34" charset="0"/>
              <a:buChar char="•"/>
            </a:pPr>
            <a:r>
              <a:rPr lang="en-US" sz="1100">
                <a:latin typeface="+mn-lt"/>
              </a:rPr>
              <a:t>VMware Stack need to access only via Jump Server for the Management </a:t>
            </a:r>
          </a:p>
          <a:p>
            <a:pPr marL="344488" lvl="1" indent="-171450">
              <a:spcBef>
                <a:spcPts val="400"/>
              </a:spcBef>
              <a:buFont typeface="Arial" panose="020B0604020202020204" pitchFamily="34" charset="0"/>
              <a:buChar char="•"/>
            </a:pPr>
            <a:r>
              <a:rPr lang="en-US" sz="1100">
                <a:latin typeface="+mn-lt"/>
              </a:rPr>
              <a:t>If any workload need to integrated with VMware stack </a:t>
            </a:r>
          </a:p>
          <a:p>
            <a:pPr marL="569913" lvl="2" indent="-225425">
              <a:spcBef>
                <a:spcPts val="400"/>
              </a:spcBef>
              <a:buFont typeface="Arial" panose="020B0604020202020204" pitchFamily="34" charset="0"/>
              <a:buChar char="•"/>
            </a:pPr>
            <a:r>
              <a:rPr lang="en-US" sz="1050">
                <a:latin typeface="+mn-lt"/>
              </a:rPr>
              <a:t>Separate service Account with 26-character password </a:t>
            </a:r>
          </a:p>
          <a:p>
            <a:pPr marL="569913" lvl="2" indent="-225425">
              <a:spcBef>
                <a:spcPts val="400"/>
              </a:spcBef>
              <a:buFont typeface="Arial" panose="020B0604020202020204" pitchFamily="34" charset="0"/>
              <a:buChar char="•"/>
            </a:pPr>
            <a:r>
              <a:rPr lang="en-US" sz="1050">
                <a:latin typeface="+mn-lt"/>
              </a:rPr>
              <a:t>Password rotation with 365 Days </a:t>
            </a:r>
          </a:p>
          <a:p>
            <a:pPr marL="569913" lvl="2" indent="-225425">
              <a:spcBef>
                <a:spcPts val="400"/>
              </a:spcBef>
              <a:buFont typeface="Arial" panose="020B0604020202020204" pitchFamily="34" charset="0"/>
              <a:buChar char="•"/>
            </a:pPr>
            <a:r>
              <a:rPr lang="en-US" sz="1050">
                <a:latin typeface="+mn-lt"/>
              </a:rPr>
              <a:t>OS of the workload should harden with CIS guideline or equivalent </a:t>
            </a:r>
          </a:p>
          <a:p>
            <a:pPr marL="344488" lvl="1" indent="-171450">
              <a:spcBef>
                <a:spcPts val="400"/>
              </a:spcBef>
              <a:buFont typeface="Arial" panose="020B0604020202020204" pitchFamily="34" charset="0"/>
              <a:buChar char="•"/>
            </a:pPr>
            <a:r>
              <a:rPr lang="en-US" sz="1100">
                <a:latin typeface="+mn-lt"/>
              </a:rPr>
              <a:t>Jump Server need to created with “Independent Disk – In persistent disk” . So that every reboot will delete the data on Jump Server</a:t>
            </a:r>
          </a:p>
          <a:p>
            <a:pPr marL="569913" lvl="2" indent="-225425">
              <a:spcBef>
                <a:spcPts val="400"/>
              </a:spcBef>
              <a:buFont typeface="Arial" panose="020B0604020202020204" pitchFamily="34" charset="0"/>
              <a:buChar char="•"/>
            </a:pPr>
            <a:r>
              <a:rPr lang="en-US" sz="1050">
                <a:latin typeface="+mn-lt"/>
              </a:rPr>
              <a:t>Login &amp; Patch Management need to followed accordingly in In-persistent VM</a:t>
            </a:r>
          </a:p>
          <a:p>
            <a:pPr marL="569913" lvl="2" indent="-225425">
              <a:spcBef>
                <a:spcPts val="400"/>
              </a:spcBef>
              <a:buFont typeface="Arial" panose="020B0604020202020204" pitchFamily="34" charset="0"/>
              <a:buChar char="•"/>
            </a:pPr>
            <a:r>
              <a:rPr lang="en-US" sz="1050">
                <a:latin typeface="+mn-lt"/>
              </a:rPr>
              <a:t>Everyday reboot should be planned on this VMs</a:t>
            </a:r>
          </a:p>
          <a:p>
            <a:pPr marL="569913" lvl="2" indent="-225425">
              <a:spcBef>
                <a:spcPts val="400"/>
              </a:spcBef>
              <a:buFont typeface="Arial" panose="020B0604020202020204" pitchFamily="34" charset="0"/>
              <a:buChar char="•"/>
            </a:pPr>
            <a:r>
              <a:rPr lang="en-US" sz="1050">
                <a:latin typeface="+mn-lt"/>
              </a:rPr>
              <a:t>VMware Site only allowed via Proxy on this Servers </a:t>
            </a:r>
          </a:p>
          <a:p>
            <a:pPr marL="569913" lvl="2" indent="-225425">
              <a:spcBef>
                <a:spcPts val="400"/>
              </a:spcBef>
              <a:buFont typeface="Arial" panose="020B0604020202020204" pitchFamily="34" charset="0"/>
              <a:buChar char="•"/>
            </a:pPr>
            <a:r>
              <a:rPr lang="en-US" sz="1050">
                <a:latin typeface="+mn-lt"/>
              </a:rPr>
              <a:t>Log enablement / Data copy allowed via Vendor sites OneDrive via proxy </a:t>
            </a:r>
          </a:p>
          <a:p>
            <a:pPr marL="569913" lvl="2" indent="-225425">
              <a:spcBef>
                <a:spcPts val="400"/>
              </a:spcBef>
              <a:buFont typeface="Arial" panose="020B0604020202020204" pitchFamily="34" charset="0"/>
              <a:buChar char="•"/>
            </a:pPr>
            <a:r>
              <a:rPr lang="en-US" sz="1050">
                <a:latin typeface="+mn-lt"/>
              </a:rPr>
              <a:t>CIS Hardening OS on Jump Servers </a:t>
            </a:r>
          </a:p>
        </p:txBody>
      </p:sp>
      <p:sp>
        <p:nvSpPr>
          <p:cNvPr id="4" name="Slide Number Placeholder 3">
            <a:extLst>
              <a:ext uri="{FF2B5EF4-FFF2-40B4-BE49-F238E27FC236}">
                <a16:creationId xmlns:a16="http://schemas.microsoft.com/office/drawing/2014/main" id="{663169B0-ADA1-77E2-2D68-87CEAC10EDFE}"/>
              </a:ext>
            </a:extLst>
          </p:cNvPr>
          <p:cNvSpPr>
            <a:spLocks noGrp="1"/>
          </p:cNvSpPr>
          <p:nvPr>
            <p:ph type="sldNum" sz="quarter" idx="2"/>
          </p:nvPr>
        </p:nvSpPr>
        <p:spPr/>
        <p:txBody>
          <a:bodyPr/>
          <a:lstStyle/>
          <a:p>
            <a:fld id="{86CB4B4D-7CA3-9044-876B-883B54F8677D}" type="slidenum">
              <a:rPr lang="en-US" smtClean="0"/>
              <a:pPr/>
              <a:t>5</a:t>
            </a:fld>
            <a:endParaRPr lang="en-US"/>
          </a:p>
        </p:txBody>
      </p:sp>
      <p:grpSp>
        <p:nvGrpSpPr>
          <p:cNvPr id="62" name="Group 61">
            <a:extLst>
              <a:ext uri="{FF2B5EF4-FFF2-40B4-BE49-F238E27FC236}">
                <a16:creationId xmlns:a16="http://schemas.microsoft.com/office/drawing/2014/main" id="{AB84A373-425B-6C35-DF99-0D1C7F0FC112}"/>
              </a:ext>
            </a:extLst>
          </p:cNvPr>
          <p:cNvGrpSpPr/>
          <p:nvPr/>
        </p:nvGrpSpPr>
        <p:grpSpPr>
          <a:xfrm>
            <a:off x="4937745" y="693983"/>
            <a:ext cx="4206255" cy="3986564"/>
            <a:chOff x="3829505" y="828765"/>
            <a:chExt cx="4560934" cy="4005585"/>
          </a:xfrm>
        </p:grpSpPr>
        <p:pic>
          <p:nvPicPr>
            <p:cNvPr id="7" name="Picture 6">
              <a:extLst>
                <a:ext uri="{FF2B5EF4-FFF2-40B4-BE49-F238E27FC236}">
                  <a16:creationId xmlns:a16="http://schemas.microsoft.com/office/drawing/2014/main" id="{3FF663AC-BC40-39F4-9A5B-356A8905C42F}"/>
                </a:ext>
              </a:extLst>
            </p:cNvPr>
            <p:cNvPicPr>
              <a:picLocks noChangeAspect="1"/>
            </p:cNvPicPr>
            <p:nvPr/>
          </p:nvPicPr>
          <p:blipFill>
            <a:blip r:embed="rId3"/>
            <a:stretch>
              <a:fillRect/>
            </a:stretch>
          </p:blipFill>
          <p:spPr>
            <a:xfrm>
              <a:off x="6963950" y="2727201"/>
              <a:ext cx="1219200" cy="1144133"/>
            </a:xfrm>
            <a:prstGeom prst="rect">
              <a:avLst/>
            </a:prstGeom>
          </p:spPr>
        </p:pic>
        <p:pic>
          <p:nvPicPr>
            <p:cNvPr id="9" name="Picture 8">
              <a:extLst>
                <a:ext uri="{FF2B5EF4-FFF2-40B4-BE49-F238E27FC236}">
                  <a16:creationId xmlns:a16="http://schemas.microsoft.com/office/drawing/2014/main" id="{7BDD54F5-8B4C-F909-6D94-1AA51EC882F0}"/>
                </a:ext>
              </a:extLst>
            </p:cNvPr>
            <p:cNvPicPr>
              <a:picLocks noChangeAspect="1"/>
            </p:cNvPicPr>
            <p:nvPr/>
          </p:nvPicPr>
          <p:blipFill>
            <a:blip r:embed="rId4"/>
            <a:stretch>
              <a:fillRect/>
            </a:stretch>
          </p:blipFill>
          <p:spPr>
            <a:xfrm>
              <a:off x="5689484" y="4161246"/>
              <a:ext cx="481425" cy="673104"/>
            </a:xfrm>
            <a:prstGeom prst="rect">
              <a:avLst/>
            </a:prstGeom>
          </p:spPr>
        </p:pic>
        <p:sp>
          <p:nvSpPr>
            <p:cNvPr id="10" name="TextBox 9">
              <a:extLst>
                <a:ext uri="{FF2B5EF4-FFF2-40B4-BE49-F238E27FC236}">
                  <a16:creationId xmlns:a16="http://schemas.microsoft.com/office/drawing/2014/main" id="{501C2727-86E6-F3EA-DD0C-9B932E9D3B4F}"/>
                </a:ext>
              </a:extLst>
            </p:cNvPr>
            <p:cNvSpPr txBox="1"/>
            <p:nvPr/>
          </p:nvSpPr>
          <p:spPr>
            <a:xfrm>
              <a:off x="6147443" y="4243966"/>
              <a:ext cx="646525"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000000"/>
                  </a:solidFill>
                  <a:effectLst/>
                  <a:uFillTx/>
                  <a:latin typeface="+mn-lt"/>
                  <a:ea typeface="+mn-ea"/>
                  <a:cs typeface="+mn-cs"/>
                  <a:sym typeface="Calibri"/>
                </a:rPr>
                <a:t>Jump </a:t>
              </a:r>
            </a:p>
            <a:p>
              <a:pPr marL="0" marR="0" indent="0" algn="ctr" defTabSz="457200" rtl="0" fontAlgn="auto" latinLnBrk="0" hangingPunct="0">
                <a:lnSpc>
                  <a:spcPct val="100000"/>
                </a:lnSpc>
                <a:spcBef>
                  <a:spcPts val="0"/>
                </a:spcBef>
                <a:spcAft>
                  <a:spcPts val="0"/>
                </a:spcAft>
                <a:buClrTx/>
                <a:buSzTx/>
                <a:buFontTx/>
                <a:buNone/>
                <a:tabLst/>
              </a:pPr>
              <a:r>
                <a:rPr lang="en-US" sz="1100"/>
                <a:t>Server</a:t>
              </a:r>
              <a:endParaRPr kumimoji="0" lang="en-US" sz="1100" b="0" i="0" u="none" strike="noStrike" cap="none" spc="0" normalizeH="0" baseline="0">
                <a:ln>
                  <a:noFill/>
                </a:ln>
                <a:solidFill>
                  <a:srgbClr val="000000"/>
                </a:solidFill>
                <a:effectLst/>
                <a:uFillTx/>
                <a:latin typeface="+mn-lt"/>
                <a:ea typeface="+mn-ea"/>
                <a:cs typeface="+mn-cs"/>
                <a:sym typeface="Calibri"/>
              </a:endParaRPr>
            </a:p>
          </p:txBody>
        </p:sp>
        <p:pic>
          <p:nvPicPr>
            <p:cNvPr id="11" name="Picture 10">
              <a:extLst>
                <a:ext uri="{FF2B5EF4-FFF2-40B4-BE49-F238E27FC236}">
                  <a16:creationId xmlns:a16="http://schemas.microsoft.com/office/drawing/2014/main" id="{3181D706-FFBD-D1CE-AB7E-16CE3C29E773}"/>
                </a:ext>
              </a:extLst>
            </p:cNvPr>
            <p:cNvPicPr>
              <a:picLocks noChangeAspect="1"/>
            </p:cNvPicPr>
            <p:nvPr/>
          </p:nvPicPr>
          <p:blipFill>
            <a:blip r:embed="rId5"/>
            <a:stretch>
              <a:fillRect/>
            </a:stretch>
          </p:blipFill>
          <p:spPr>
            <a:xfrm>
              <a:off x="5583463" y="3045267"/>
              <a:ext cx="692150" cy="508000"/>
            </a:xfrm>
            <a:prstGeom prst="rect">
              <a:avLst/>
            </a:prstGeom>
          </p:spPr>
        </p:pic>
        <p:cxnSp>
          <p:nvCxnSpPr>
            <p:cNvPr id="15" name="Connector: Elbow 14">
              <a:extLst>
                <a:ext uri="{FF2B5EF4-FFF2-40B4-BE49-F238E27FC236}">
                  <a16:creationId xmlns:a16="http://schemas.microsoft.com/office/drawing/2014/main" id="{B09CF61F-40E3-4968-735C-53472CD685FA}"/>
                </a:ext>
              </a:extLst>
            </p:cNvPr>
            <p:cNvCxnSpPr>
              <a:cxnSpLocks/>
              <a:stCxn id="7" idx="1"/>
              <a:endCxn id="11" idx="3"/>
            </p:cNvCxnSpPr>
            <p:nvPr/>
          </p:nvCxnSpPr>
          <p:spPr>
            <a:xfrm rot="10800000">
              <a:off x="6275614" y="3299268"/>
              <a:ext cx="688337" cy="1"/>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Connector: Elbow 16">
              <a:extLst>
                <a:ext uri="{FF2B5EF4-FFF2-40B4-BE49-F238E27FC236}">
                  <a16:creationId xmlns:a16="http://schemas.microsoft.com/office/drawing/2014/main" id="{135EB9F4-0F89-4A82-194B-74C025D80989}"/>
                </a:ext>
              </a:extLst>
            </p:cNvPr>
            <p:cNvCxnSpPr>
              <a:cxnSpLocks/>
              <a:stCxn id="9" idx="0"/>
              <a:endCxn id="11" idx="2"/>
            </p:cNvCxnSpPr>
            <p:nvPr/>
          </p:nvCxnSpPr>
          <p:spPr>
            <a:xfrm rot="16200000" flipV="1">
              <a:off x="5625879" y="3856927"/>
              <a:ext cx="607979" cy="659"/>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08A68882-6423-EAEA-7C93-50A80690FADA}"/>
                </a:ext>
              </a:extLst>
            </p:cNvPr>
            <p:cNvSpPr txBox="1"/>
            <p:nvPr/>
          </p:nvSpPr>
          <p:spPr>
            <a:xfrm>
              <a:off x="5827472" y="3462328"/>
              <a:ext cx="1038225"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100"/>
              </a:lvl1pPr>
            </a:lstStyle>
            <a:p>
              <a:r>
                <a:rPr lang="en-US"/>
                <a:t>VMware  Management Network</a:t>
              </a:r>
            </a:p>
          </p:txBody>
        </p:sp>
        <p:pic>
          <p:nvPicPr>
            <p:cNvPr id="22" name="Picture 21">
              <a:extLst>
                <a:ext uri="{FF2B5EF4-FFF2-40B4-BE49-F238E27FC236}">
                  <a16:creationId xmlns:a16="http://schemas.microsoft.com/office/drawing/2014/main" id="{2900AA50-5385-EF1F-E9CA-9291233D0ACB}"/>
                </a:ext>
              </a:extLst>
            </p:cNvPr>
            <p:cNvPicPr>
              <a:picLocks noChangeAspect="1"/>
            </p:cNvPicPr>
            <p:nvPr/>
          </p:nvPicPr>
          <p:blipFill>
            <a:blip r:embed="rId5"/>
            <a:stretch>
              <a:fillRect/>
            </a:stretch>
          </p:blipFill>
          <p:spPr>
            <a:xfrm>
              <a:off x="6967475" y="1675985"/>
              <a:ext cx="692150" cy="508000"/>
            </a:xfrm>
            <a:prstGeom prst="rect">
              <a:avLst/>
            </a:prstGeom>
          </p:spPr>
        </p:pic>
        <p:cxnSp>
          <p:nvCxnSpPr>
            <p:cNvPr id="24" name="Connector: Elbow 23">
              <a:extLst>
                <a:ext uri="{FF2B5EF4-FFF2-40B4-BE49-F238E27FC236}">
                  <a16:creationId xmlns:a16="http://schemas.microsoft.com/office/drawing/2014/main" id="{9CEF7C6A-2BB3-8DDA-0A90-FFD54A744526}"/>
                </a:ext>
              </a:extLst>
            </p:cNvPr>
            <p:cNvCxnSpPr>
              <a:cxnSpLocks/>
            </p:cNvCxnSpPr>
            <p:nvPr/>
          </p:nvCxnSpPr>
          <p:spPr>
            <a:xfrm rot="16200000" flipV="1">
              <a:off x="6900570" y="2533466"/>
              <a:ext cx="825963" cy="2"/>
            </a:xfrm>
            <a:prstGeom prst="bentConnector3">
              <a:avLst/>
            </a:prstGeom>
            <a:noFill/>
            <a:ln w="25400" cap="flat">
              <a:solidFill>
                <a:schemeClr val="accent3">
                  <a:lumMod val="50000"/>
                </a:schemeClr>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F3F9F274-B62A-2333-4C3B-C34BC16C33AB}"/>
                </a:ext>
              </a:extLst>
            </p:cNvPr>
            <p:cNvSpPr txBox="1"/>
            <p:nvPr/>
          </p:nvSpPr>
          <p:spPr>
            <a:xfrm>
              <a:off x="7551415" y="1520323"/>
              <a:ext cx="839024"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100"/>
              </a:lvl1pPr>
            </a:lstStyle>
            <a:p>
              <a:r>
                <a:rPr lang="en-US"/>
                <a:t>VM Workload Network</a:t>
              </a:r>
            </a:p>
          </p:txBody>
        </p:sp>
        <p:pic>
          <p:nvPicPr>
            <p:cNvPr id="26" name="Picture 25">
              <a:extLst>
                <a:ext uri="{FF2B5EF4-FFF2-40B4-BE49-F238E27FC236}">
                  <a16:creationId xmlns:a16="http://schemas.microsoft.com/office/drawing/2014/main" id="{463C788C-D32F-548E-6D6B-AC452D035EDA}"/>
                </a:ext>
              </a:extLst>
            </p:cNvPr>
            <p:cNvPicPr>
              <a:picLocks noChangeAspect="1"/>
            </p:cNvPicPr>
            <p:nvPr/>
          </p:nvPicPr>
          <p:blipFill>
            <a:blip r:embed="rId6"/>
            <a:stretch>
              <a:fillRect/>
            </a:stretch>
          </p:blipFill>
          <p:spPr>
            <a:xfrm>
              <a:off x="5539962" y="1593022"/>
              <a:ext cx="433975" cy="673104"/>
            </a:xfrm>
            <a:prstGeom prst="rect">
              <a:avLst/>
            </a:prstGeom>
          </p:spPr>
        </p:pic>
        <p:cxnSp>
          <p:nvCxnSpPr>
            <p:cNvPr id="30" name="Connector: Elbow 29">
              <a:extLst>
                <a:ext uri="{FF2B5EF4-FFF2-40B4-BE49-F238E27FC236}">
                  <a16:creationId xmlns:a16="http://schemas.microsoft.com/office/drawing/2014/main" id="{2C62932A-047F-C284-17FE-4316591C7998}"/>
                </a:ext>
              </a:extLst>
            </p:cNvPr>
            <p:cNvCxnSpPr>
              <a:stCxn id="26" idx="3"/>
              <a:endCxn id="22" idx="1"/>
            </p:cNvCxnSpPr>
            <p:nvPr/>
          </p:nvCxnSpPr>
          <p:spPr>
            <a:xfrm>
              <a:off x="5973937" y="1929574"/>
              <a:ext cx="993538" cy="411"/>
            </a:xfrm>
            <a:prstGeom prst="bentConnector3">
              <a:avLst/>
            </a:prstGeom>
            <a:noFill/>
            <a:ln w="25400" cap="flat">
              <a:solidFill>
                <a:schemeClr val="accent3">
                  <a:lumMod val="50000"/>
                </a:schemeClr>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A4457612-F2D2-1285-F79C-7A5BC05E4B79}"/>
                </a:ext>
              </a:extLst>
            </p:cNvPr>
            <p:cNvSpPr txBox="1"/>
            <p:nvPr/>
          </p:nvSpPr>
          <p:spPr>
            <a:xfrm>
              <a:off x="5863092" y="1962241"/>
              <a:ext cx="646525"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000000"/>
                  </a:solidFill>
                  <a:effectLst/>
                  <a:uFillTx/>
                  <a:latin typeface="+mn-lt"/>
                  <a:ea typeface="+mn-ea"/>
                  <a:cs typeface="+mn-cs"/>
                  <a:sym typeface="Calibri"/>
                </a:rPr>
                <a:t>Firewall</a:t>
              </a:r>
            </a:p>
          </p:txBody>
        </p:sp>
        <p:cxnSp>
          <p:nvCxnSpPr>
            <p:cNvPr id="42" name="Connector: Elbow 41">
              <a:extLst>
                <a:ext uri="{FF2B5EF4-FFF2-40B4-BE49-F238E27FC236}">
                  <a16:creationId xmlns:a16="http://schemas.microsoft.com/office/drawing/2014/main" id="{5D9E6F24-80A9-2408-A172-72D280786D8C}"/>
                </a:ext>
              </a:extLst>
            </p:cNvPr>
            <p:cNvCxnSpPr>
              <a:cxnSpLocks/>
              <a:endCxn id="26" idx="2"/>
            </p:cNvCxnSpPr>
            <p:nvPr/>
          </p:nvCxnSpPr>
          <p:spPr>
            <a:xfrm rot="5400000" flipH="1" flipV="1">
              <a:off x="5346240" y="2676835"/>
              <a:ext cx="821418" cy="1"/>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46" name="Picture 45">
              <a:extLst>
                <a:ext uri="{FF2B5EF4-FFF2-40B4-BE49-F238E27FC236}">
                  <a16:creationId xmlns:a16="http://schemas.microsoft.com/office/drawing/2014/main" id="{9C4B620B-2842-0B91-9D3E-F269FD499EA2}"/>
                </a:ext>
              </a:extLst>
            </p:cNvPr>
            <p:cNvPicPr>
              <a:picLocks noChangeAspect="1"/>
            </p:cNvPicPr>
            <p:nvPr/>
          </p:nvPicPr>
          <p:blipFill>
            <a:blip r:embed="rId7"/>
            <a:stretch>
              <a:fillRect/>
            </a:stretch>
          </p:blipFill>
          <p:spPr>
            <a:xfrm>
              <a:off x="3843842" y="2241843"/>
              <a:ext cx="493531" cy="624052"/>
            </a:xfrm>
            <a:prstGeom prst="rect">
              <a:avLst/>
            </a:prstGeom>
          </p:spPr>
        </p:pic>
        <p:pic>
          <p:nvPicPr>
            <p:cNvPr id="47" name="Picture 46">
              <a:extLst>
                <a:ext uri="{FF2B5EF4-FFF2-40B4-BE49-F238E27FC236}">
                  <a16:creationId xmlns:a16="http://schemas.microsoft.com/office/drawing/2014/main" id="{BE197CB4-CCF8-8EF3-181F-372699750957}"/>
                </a:ext>
              </a:extLst>
            </p:cNvPr>
            <p:cNvPicPr>
              <a:picLocks noChangeAspect="1"/>
            </p:cNvPicPr>
            <p:nvPr/>
          </p:nvPicPr>
          <p:blipFill>
            <a:blip r:embed="rId8"/>
            <a:stretch>
              <a:fillRect/>
            </a:stretch>
          </p:blipFill>
          <p:spPr>
            <a:xfrm>
              <a:off x="3843842" y="828765"/>
              <a:ext cx="728158" cy="894516"/>
            </a:xfrm>
            <a:prstGeom prst="rect">
              <a:avLst/>
            </a:prstGeom>
          </p:spPr>
        </p:pic>
        <p:cxnSp>
          <p:nvCxnSpPr>
            <p:cNvPr id="48" name="Connector: Elbow 47">
              <a:extLst>
                <a:ext uri="{FF2B5EF4-FFF2-40B4-BE49-F238E27FC236}">
                  <a16:creationId xmlns:a16="http://schemas.microsoft.com/office/drawing/2014/main" id="{17EF5220-0E83-0B80-D42C-D8FB4E110CF5}"/>
                </a:ext>
              </a:extLst>
            </p:cNvPr>
            <p:cNvCxnSpPr>
              <a:cxnSpLocks/>
              <a:stCxn id="47" idx="3"/>
              <a:endCxn id="26" idx="0"/>
            </p:cNvCxnSpPr>
            <p:nvPr/>
          </p:nvCxnSpPr>
          <p:spPr>
            <a:xfrm>
              <a:off x="4572000" y="1276023"/>
              <a:ext cx="1184950" cy="316999"/>
            </a:xfrm>
            <a:prstGeom prst="bentConnector2">
              <a:avLst/>
            </a:prstGeom>
            <a:noFill/>
            <a:ln w="25400" cap="flat">
              <a:solidFill>
                <a:schemeClr val="accent3">
                  <a:lumMod val="50000"/>
                </a:schemeClr>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Connector: Elbow 50">
              <a:extLst>
                <a:ext uri="{FF2B5EF4-FFF2-40B4-BE49-F238E27FC236}">
                  <a16:creationId xmlns:a16="http://schemas.microsoft.com/office/drawing/2014/main" id="{936143CB-963A-81DE-11C5-E1C178440151}"/>
                </a:ext>
              </a:extLst>
            </p:cNvPr>
            <p:cNvCxnSpPr>
              <a:cxnSpLocks/>
              <a:stCxn id="46" idx="3"/>
              <a:endCxn id="26" idx="1"/>
            </p:cNvCxnSpPr>
            <p:nvPr/>
          </p:nvCxnSpPr>
          <p:spPr>
            <a:xfrm flipV="1">
              <a:off x="4337373" y="1929574"/>
              <a:ext cx="1202589" cy="624295"/>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41D766C0-486B-AA18-EBC0-93717DEFE57C}"/>
                </a:ext>
              </a:extLst>
            </p:cNvPr>
            <p:cNvSpPr txBox="1"/>
            <p:nvPr/>
          </p:nvSpPr>
          <p:spPr>
            <a:xfrm>
              <a:off x="3829505" y="1675985"/>
              <a:ext cx="646525"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000000"/>
                  </a:solidFill>
                  <a:effectLst/>
                  <a:uFillTx/>
                  <a:latin typeface="+mn-lt"/>
                  <a:ea typeface="+mn-ea"/>
                  <a:cs typeface="+mn-cs"/>
                  <a:sym typeface="Calibri"/>
                </a:rPr>
                <a:t>Business User</a:t>
              </a:r>
            </a:p>
          </p:txBody>
        </p:sp>
        <p:sp>
          <p:nvSpPr>
            <p:cNvPr id="61" name="TextBox 60">
              <a:extLst>
                <a:ext uri="{FF2B5EF4-FFF2-40B4-BE49-F238E27FC236}">
                  <a16:creationId xmlns:a16="http://schemas.microsoft.com/office/drawing/2014/main" id="{2D62B103-DA87-D694-3770-C8A5540C578B}"/>
                </a:ext>
              </a:extLst>
            </p:cNvPr>
            <p:cNvSpPr txBox="1"/>
            <p:nvPr/>
          </p:nvSpPr>
          <p:spPr>
            <a:xfrm>
              <a:off x="3830354" y="2893209"/>
              <a:ext cx="646525"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000000"/>
                  </a:solidFill>
                  <a:effectLst/>
                  <a:uFillTx/>
                  <a:latin typeface="+mn-lt"/>
                  <a:ea typeface="+mn-ea"/>
                  <a:cs typeface="+mn-cs"/>
                  <a:sym typeface="Calibri"/>
                </a:rPr>
                <a:t>Admin User</a:t>
              </a:r>
            </a:p>
          </p:txBody>
        </p:sp>
      </p:grpSp>
    </p:spTree>
    <p:extLst>
      <p:ext uri="{BB962C8B-B14F-4D97-AF65-F5344CB8AC3E}">
        <p14:creationId xmlns:p14="http://schemas.microsoft.com/office/powerpoint/2010/main" val="35941719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31D0-FFB3-B3CF-186D-14CBCF6E35D4}"/>
              </a:ext>
            </a:extLst>
          </p:cNvPr>
          <p:cNvSpPr>
            <a:spLocks noGrp="1"/>
          </p:cNvSpPr>
          <p:nvPr>
            <p:ph type="title"/>
          </p:nvPr>
        </p:nvSpPr>
        <p:spPr/>
        <p:txBody>
          <a:bodyPr/>
          <a:lstStyle/>
          <a:p>
            <a:r>
              <a:rPr lang="en-US" sz="2000">
                <a:solidFill>
                  <a:schemeClr val="tx1"/>
                </a:solidFill>
              </a:rPr>
              <a:t>Protection of VMware Stack - </a:t>
            </a:r>
            <a:r>
              <a:rPr lang="en-US" b="0" i="0" baseline="0"/>
              <a:t>Patch Management &amp; PAM Integration </a:t>
            </a:r>
            <a:endParaRPr lang="en-US"/>
          </a:p>
        </p:txBody>
      </p:sp>
      <p:sp>
        <p:nvSpPr>
          <p:cNvPr id="3" name="Text Placeholder 2">
            <a:extLst>
              <a:ext uri="{FF2B5EF4-FFF2-40B4-BE49-F238E27FC236}">
                <a16:creationId xmlns:a16="http://schemas.microsoft.com/office/drawing/2014/main" id="{B3CFED0C-4CEB-3F98-050A-153EAD9CEA66}"/>
              </a:ext>
            </a:extLst>
          </p:cNvPr>
          <p:cNvSpPr>
            <a:spLocks noGrp="1"/>
          </p:cNvSpPr>
          <p:nvPr>
            <p:ph type="body" sz="quarter" idx="10"/>
          </p:nvPr>
        </p:nvSpPr>
        <p:spPr>
          <a:xfrm>
            <a:off x="197943" y="734464"/>
            <a:ext cx="4374057" cy="3660659"/>
          </a:xfrm>
        </p:spPr>
        <p:txBody>
          <a:bodyPr/>
          <a:lstStyle/>
          <a:p>
            <a:r>
              <a:rPr lang="en-US" b="1">
                <a:solidFill>
                  <a:srgbClr val="00B050"/>
                </a:solidFill>
                <a:latin typeface="+mn-lt"/>
              </a:rPr>
              <a:t>Patch management </a:t>
            </a:r>
            <a:r>
              <a:rPr lang="en-US">
                <a:latin typeface="+mn-lt"/>
              </a:rPr>
              <a:t>plays a crucial role in cybersecurity for several reasons such as </a:t>
            </a:r>
            <a:r>
              <a:rPr lang="en-US" b="1" i="0">
                <a:solidFill>
                  <a:srgbClr val="1F1F1F"/>
                </a:solidFill>
                <a:effectLst/>
                <a:latin typeface="+mn-lt"/>
              </a:rPr>
              <a:t>Closing Security Holes, Mitigating Exploits, Protecting Against Ransomware, System Stability</a:t>
            </a:r>
          </a:p>
          <a:p>
            <a:r>
              <a:rPr lang="en-US" b="0" i="0">
                <a:solidFill>
                  <a:srgbClr val="1F1F1F"/>
                </a:solidFill>
                <a:effectLst/>
                <a:latin typeface="+mn-lt"/>
              </a:rPr>
              <a:t>Vulnerabilities are typically categorized by their severity level.</a:t>
            </a:r>
            <a:r>
              <a:rPr lang="en-US" b="1">
                <a:solidFill>
                  <a:srgbClr val="1F1F1F"/>
                </a:solidFill>
                <a:latin typeface="+mn-lt"/>
              </a:rPr>
              <a:t> Every Organization should have the SLA for the Patching model . Example </a:t>
            </a:r>
          </a:p>
          <a:p>
            <a:r>
              <a:rPr lang="en-US" b="1">
                <a:solidFill>
                  <a:srgbClr val="1F1F1F"/>
                </a:solidFill>
                <a:latin typeface="+mn-lt"/>
              </a:rPr>
              <a:t> </a:t>
            </a:r>
          </a:p>
          <a:p>
            <a:endParaRPr lang="en-US">
              <a:latin typeface="+mn-lt"/>
            </a:endParaRPr>
          </a:p>
        </p:txBody>
      </p:sp>
      <p:sp>
        <p:nvSpPr>
          <p:cNvPr id="4" name="Slide Number Placeholder 3">
            <a:extLst>
              <a:ext uri="{FF2B5EF4-FFF2-40B4-BE49-F238E27FC236}">
                <a16:creationId xmlns:a16="http://schemas.microsoft.com/office/drawing/2014/main" id="{D8C5F5F6-0ADA-0679-A8A7-44A392D6D0DC}"/>
              </a:ext>
            </a:extLst>
          </p:cNvPr>
          <p:cNvSpPr>
            <a:spLocks noGrp="1"/>
          </p:cNvSpPr>
          <p:nvPr>
            <p:ph type="sldNum" sz="quarter" idx="2"/>
          </p:nvPr>
        </p:nvSpPr>
        <p:spPr/>
        <p:txBody>
          <a:bodyPr/>
          <a:lstStyle/>
          <a:p>
            <a:fld id="{86CB4B4D-7CA3-9044-876B-883B54F8677D}" type="slidenum">
              <a:rPr lang="en-US" smtClean="0"/>
              <a:pPr/>
              <a:t>6</a:t>
            </a:fld>
            <a:endParaRPr lang="en-US"/>
          </a:p>
        </p:txBody>
      </p:sp>
      <p:sp>
        <p:nvSpPr>
          <p:cNvPr id="5" name="Text Placeholder 2">
            <a:extLst>
              <a:ext uri="{FF2B5EF4-FFF2-40B4-BE49-F238E27FC236}">
                <a16:creationId xmlns:a16="http://schemas.microsoft.com/office/drawing/2014/main" id="{8D8BB52D-2304-BD73-AAE4-F986ECE3B794}"/>
              </a:ext>
            </a:extLst>
          </p:cNvPr>
          <p:cNvSpPr txBox="1">
            <a:spLocks/>
          </p:cNvSpPr>
          <p:nvPr/>
        </p:nvSpPr>
        <p:spPr>
          <a:xfrm>
            <a:off x="4572000" y="748377"/>
            <a:ext cx="4374057" cy="3660659"/>
          </a:xfrm>
          <a:prstGeom prst="rect">
            <a:avLst/>
          </a:prstGeom>
        </p:spPr>
        <p:txBody>
          <a:bodyPr/>
          <a:lstStyle>
            <a:lvl1pPr marL="0" marR="0" indent="0" algn="l" defTabSz="457200" rtl="0" latinLnBrk="0">
              <a:lnSpc>
                <a:spcPct val="100000"/>
              </a:lnSpc>
              <a:spcBef>
                <a:spcPts val="700"/>
              </a:spcBef>
              <a:spcAft>
                <a:spcPts val="0"/>
              </a:spcAft>
              <a:buClrTx/>
              <a:buSzPct val="100000"/>
              <a:buFont typeface="Arial"/>
              <a:buNone/>
              <a:tabLst/>
              <a:defRPr sz="14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latinLnBrk="0">
              <a:lnSpc>
                <a:spcPct val="100000"/>
              </a:lnSpc>
              <a:spcBef>
                <a:spcPts val="700"/>
              </a:spcBef>
              <a:spcAft>
                <a:spcPts val="0"/>
              </a:spcAft>
              <a:buClrTx/>
              <a:buSzPct val="100000"/>
              <a:buFont typeface="Arial"/>
              <a:buChar char="•"/>
              <a:tabLst/>
              <a:defRPr sz="11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b="1">
                <a:solidFill>
                  <a:srgbClr val="00B050"/>
                </a:solidFill>
                <a:latin typeface="+mn-lt"/>
              </a:rPr>
              <a:t>PAM Integration</a:t>
            </a:r>
            <a:r>
              <a:rPr lang="en-US" b="1">
                <a:latin typeface="+mn-lt"/>
              </a:rPr>
              <a:t>, </a:t>
            </a:r>
            <a:r>
              <a:rPr lang="en-US">
                <a:latin typeface="+mn-lt"/>
              </a:rPr>
              <a:t>which stands for Privileged Access Management Integration, refers to the process of password Management for the User Accounts. </a:t>
            </a:r>
          </a:p>
          <a:p>
            <a:pPr hangingPunct="1"/>
            <a:r>
              <a:rPr lang="en-US">
                <a:latin typeface="+mn-lt"/>
              </a:rPr>
              <a:t>- Onboard all VMware Admin Account on PAM Tools</a:t>
            </a:r>
          </a:p>
          <a:p>
            <a:pPr hangingPunct="1"/>
            <a:r>
              <a:rPr lang="en-US">
                <a:latin typeface="+mn-lt"/>
              </a:rPr>
              <a:t>- Onboard all </a:t>
            </a:r>
            <a:r>
              <a:rPr lang="en-US" err="1">
                <a:latin typeface="+mn-lt"/>
              </a:rPr>
              <a:t>ESXi</a:t>
            </a:r>
            <a:r>
              <a:rPr lang="en-US">
                <a:latin typeface="+mn-lt"/>
              </a:rPr>
              <a:t> account on PAM tools </a:t>
            </a:r>
          </a:p>
          <a:p>
            <a:pPr hangingPunct="1"/>
            <a:r>
              <a:rPr lang="en-US">
                <a:latin typeface="+mn-lt"/>
              </a:rPr>
              <a:t>- Password rotation need to enabled for every checkout or 24hrs as per organization policy </a:t>
            </a:r>
          </a:p>
          <a:p>
            <a:pPr hangingPunct="1"/>
            <a:r>
              <a:rPr lang="en-US">
                <a:latin typeface="+mn-lt"/>
              </a:rPr>
              <a:t>- Service account password should be configured at 26 character and password should be rotated for every 365 days </a:t>
            </a:r>
          </a:p>
          <a:p>
            <a:pPr hangingPunct="1"/>
            <a:r>
              <a:rPr lang="en-US">
                <a:latin typeface="+mn-lt"/>
              </a:rPr>
              <a:t>- Even PAM tool can be leveraged as Jump Servers </a:t>
            </a:r>
          </a:p>
          <a:p>
            <a:pPr hangingPunct="1"/>
            <a:r>
              <a:rPr lang="en-US">
                <a:latin typeface="+mn-lt"/>
              </a:rPr>
              <a:t>- Break Glass password withdraw model should have SOP</a:t>
            </a:r>
          </a:p>
        </p:txBody>
      </p:sp>
      <p:graphicFrame>
        <p:nvGraphicFramePr>
          <p:cNvPr id="6" name="Table 5">
            <a:extLst>
              <a:ext uri="{FF2B5EF4-FFF2-40B4-BE49-F238E27FC236}">
                <a16:creationId xmlns:a16="http://schemas.microsoft.com/office/drawing/2014/main" id="{B8FC5A1B-2ECB-68F1-B062-44540D4559D0}"/>
              </a:ext>
            </a:extLst>
          </p:cNvPr>
          <p:cNvGraphicFramePr>
            <a:graphicFrameLocks noGrp="1"/>
          </p:cNvGraphicFramePr>
          <p:nvPr>
            <p:extLst>
              <p:ext uri="{D42A27DB-BD31-4B8C-83A1-F6EECF244321}">
                <p14:modId xmlns:p14="http://schemas.microsoft.com/office/powerpoint/2010/main" val="1419078206"/>
              </p:ext>
            </p:extLst>
          </p:nvPr>
        </p:nvGraphicFramePr>
        <p:xfrm>
          <a:off x="465531" y="2578706"/>
          <a:ext cx="3048000" cy="185420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3522026830"/>
                    </a:ext>
                  </a:extLst>
                </a:gridCol>
                <a:gridCol w="1524000">
                  <a:extLst>
                    <a:ext uri="{9D8B030D-6E8A-4147-A177-3AD203B41FA5}">
                      <a16:colId xmlns:a16="http://schemas.microsoft.com/office/drawing/2014/main" val="293701356"/>
                    </a:ext>
                  </a:extLst>
                </a:gridCol>
              </a:tblGrid>
              <a:tr h="370840">
                <a:tc>
                  <a:txBody>
                    <a:bodyPr/>
                    <a:lstStyle/>
                    <a:p>
                      <a:pPr algn="l"/>
                      <a:r>
                        <a:rPr lang="en-US" b="1" i="0">
                          <a:solidFill>
                            <a:srgbClr val="1F1F1F"/>
                          </a:solidFill>
                          <a:effectLst/>
                          <a:latin typeface="Google Sans"/>
                        </a:rPr>
                        <a:t>Severity level</a:t>
                      </a:r>
                      <a:endParaRPr lang="en-US" b="1"/>
                    </a:p>
                  </a:txBody>
                  <a:tcPr anchor="ctr">
                    <a:solidFill>
                      <a:schemeClr val="bg1">
                        <a:lumMod val="85000"/>
                      </a:schemeClr>
                    </a:solidFill>
                  </a:tcPr>
                </a:tc>
                <a:tc>
                  <a:txBody>
                    <a:bodyPr/>
                    <a:lstStyle/>
                    <a:p>
                      <a:pPr algn="l"/>
                      <a:r>
                        <a:rPr lang="en-US" b="1"/>
                        <a:t>SLA for Patch </a:t>
                      </a:r>
                    </a:p>
                  </a:txBody>
                  <a:tcPr anchor="ctr">
                    <a:solidFill>
                      <a:schemeClr val="bg1">
                        <a:lumMod val="85000"/>
                      </a:schemeClr>
                    </a:solidFill>
                  </a:tcPr>
                </a:tc>
                <a:extLst>
                  <a:ext uri="{0D108BD9-81ED-4DB2-BD59-A6C34878D82A}">
                    <a16:rowId xmlns:a16="http://schemas.microsoft.com/office/drawing/2014/main" val="1732906129"/>
                  </a:ext>
                </a:extLst>
              </a:tr>
              <a:tr h="370840">
                <a:tc>
                  <a:txBody>
                    <a:bodyPr/>
                    <a:lstStyle/>
                    <a:p>
                      <a:pPr algn="l"/>
                      <a:r>
                        <a:rPr lang="en-US" b="1">
                          <a:solidFill>
                            <a:srgbClr val="1F1F1F"/>
                          </a:solidFill>
                          <a:latin typeface="Google Sans"/>
                        </a:rPr>
                        <a:t>Zero-day</a:t>
                      </a:r>
                      <a:endParaRPr lang="en-US"/>
                    </a:p>
                  </a:txBody>
                  <a:tcPr anchor="ctr"/>
                </a:tc>
                <a:tc>
                  <a:txBody>
                    <a:bodyPr/>
                    <a:lstStyle/>
                    <a:p>
                      <a:pPr algn="l"/>
                      <a:r>
                        <a:rPr lang="en-US"/>
                        <a:t>1 Day</a:t>
                      </a:r>
                    </a:p>
                  </a:txBody>
                  <a:tcPr anchor="ctr"/>
                </a:tc>
                <a:extLst>
                  <a:ext uri="{0D108BD9-81ED-4DB2-BD59-A6C34878D82A}">
                    <a16:rowId xmlns:a16="http://schemas.microsoft.com/office/drawing/2014/main" val="1073572598"/>
                  </a:ext>
                </a:extLst>
              </a:tr>
              <a:tr h="370840">
                <a:tc>
                  <a:txBody>
                    <a:bodyPr/>
                    <a:lstStyle/>
                    <a:p>
                      <a:pPr algn="l"/>
                      <a:r>
                        <a:rPr lang="en-US"/>
                        <a:t>Critical</a:t>
                      </a:r>
                    </a:p>
                  </a:txBody>
                  <a:tcPr anchor="ctr"/>
                </a:tc>
                <a:tc>
                  <a:txBody>
                    <a:bodyPr/>
                    <a:lstStyle/>
                    <a:p>
                      <a:pPr algn="l"/>
                      <a:r>
                        <a:rPr lang="en-US"/>
                        <a:t>3 to 7 Day</a:t>
                      </a:r>
                    </a:p>
                  </a:txBody>
                  <a:tcPr anchor="ctr"/>
                </a:tc>
                <a:extLst>
                  <a:ext uri="{0D108BD9-81ED-4DB2-BD59-A6C34878D82A}">
                    <a16:rowId xmlns:a16="http://schemas.microsoft.com/office/drawing/2014/main" val="202422626"/>
                  </a:ext>
                </a:extLst>
              </a:tr>
              <a:tr h="370840">
                <a:tc>
                  <a:txBody>
                    <a:bodyPr/>
                    <a:lstStyle/>
                    <a:p>
                      <a:pPr algn="l"/>
                      <a:r>
                        <a:rPr lang="en-US"/>
                        <a:t>Medium</a:t>
                      </a:r>
                    </a:p>
                  </a:txBody>
                  <a:tcPr anchor="ctr"/>
                </a:tc>
                <a:tc>
                  <a:txBody>
                    <a:bodyPr/>
                    <a:lstStyle/>
                    <a:p>
                      <a:pPr algn="l"/>
                      <a:r>
                        <a:rPr lang="en-US"/>
                        <a:t>7 to 15 Day</a:t>
                      </a:r>
                    </a:p>
                  </a:txBody>
                  <a:tcPr anchor="ctr"/>
                </a:tc>
                <a:extLst>
                  <a:ext uri="{0D108BD9-81ED-4DB2-BD59-A6C34878D82A}">
                    <a16:rowId xmlns:a16="http://schemas.microsoft.com/office/drawing/2014/main" val="522405985"/>
                  </a:ext>
                </a:extLst>
              </a:tr>
              <a:tr h="370840">
                <a:tc>
                  <a:txBody>
                    <a:bodyPr/>
                    <a:lstStyle/>
                    <a:p>
                      <a:pPr algn="l"/>
                      <a:r>
                        <a:rPr lang="en-US"/>
                        <a:t>Low</a:t>
                      </a:r>
                    </a:p>
                  </a:txBody>
                  <a:tcPr anchor="ctr"/>
                </a:tc>
                <a:tc>
                  <a:txBody>
                    <a:bodyPr/>
                    <a:lstStyle/>
                    <a:p>
                      <a:pPr algn="l"/>
                      <a:r>
                        <a:rPr lang="en-US"/>
                        <a:t>15 to 30 Days</a:t>
                      </a:r>
                    </a:p>
                  </a:txBody>
                  <a:tcPr anchor="ctr"/>
                </a:tc>
                <a:extLst>
                  <a:ext uri="{0D108BD9-81ED-4DB2-BD59-A6C34878D82A}">
                    <a16:rowId xmlns:a16="http://schemas.microsoft.com/office/drawing/2014/main" val="3120652722"/>
                  </a:ext>
                </a:extLst>
              </a:tr>
            </a:tbl>
          </a:graphicData>
        </a:graphic>
      </p:graphicFrame>
    </p:spTree>
    <p:extLst>
      <p:ext uri="{BB962C8B-B14F-4D97-AF65-F5344CB8AC3E}">
        <p14:creationId xmlns:p14="http://schemas.microsoft.com/office/powerpoint/2010/main" val="163865806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7D6F-8432-EC25-9E50-BBB92E0E5E71}"/>
              </a:ext>
            </a:extLst>
          </p:cNvPr>
          <p:cNvSpPr>
            <a:spLocks noGrp="1"/>
          </p:cNvSpPr>
          <p:nvPr>
            <p:ph type="title"/>
          </p:nvPr>
        </p:nvSpPr>
        <p:spPr/>
        <p:txBody>
          <a:bodyPr/>
          <a:lstStyle/>
          <a:p>
            <a:r>
              <a:rPr lang="en-US" sz="2000">
                <a:solidFill>
                  <a:schemeClr val="tx1"/>
                </a:solidFill>
              </a:rPr>
              <a:t>Protection of VMware Stack – </a:t>
            </a:r>
            <a:r>
              <a:rPr lang="en-US" b="0" i="0" baseline="0"/>
              <a:t>RBAC and Guideline </a:t>
            </a:r>
            <a:endParaRPr lang="en-US"/>
          </a:p>
        </p:txBody>
      </p:sp>
      <p:sp>
        <p:nvSpPr>
          <p:cNvPr id="3" name="Text Placeholder 2">
            <a:extLst>
              <a:ext uri="{FF2B5EF4-FFF2-40B4-BE49-F238E27FC236}">
                <a16:creationId xmlns:a16="http://schemas.microsoft.com/office/drawing/2014/main" id="{2A5CED29-D94A-0DB5-1DB1-9E92782929BC}"/>
              </a:ext>
            </a:extLst>
          </p:cNvPr>
          <p:cNvSpPr>
            <a:spLocks noGrp="1"/>
          </p:cNvSpPr>
          <p:nvPr>
            <p:ph type="body" sz="quarter" idx="10"/>
          </p:nvPr>
        </p:nvSpPr>
        <p:spPr>
          <a:xfrm>
            <a:off x="197943" y="734464"/>
            <a:ext cx="1867525" cy="3797489"/>
          </a:xfrm>
          <a:ln>
            <a:solidFill>
              <a:schemeClr val="accent3">
                <a:lumMod val="50000"/>
              </a:schemeClr>
            </a:solidFill>
          </a:ln>
        </p:spPr>
        <p:txBody>
          <a:bodyPr/>
          <a:lstStyle/>
          <a:p>
            <a:r>
              <a:rPr lang="en-US" b="1">
                <a:solidFill>
                  <a:srgbClr val="00B050"/>
                </a:solidFill>
                <a:latin typeface="+mn-lt"/>
              </a:rPr>
              <a:t>RBAC – Role Based Access Control</a:t>
            </a:r>
          </a:p>
          <a:p>
            <a:pPr marL="285750" indent="-285750">
              <a:buFont typeface="Arial" panose="020B0604020202020204" pitchFamily="34" charset="0"/>
              <a:buChar char="•"/>
            </a:pPr>
            <a:r>
              <a:rPr lang="en-US">
                <a:latin typeface="+mn-lt"/>
              </a:rPr>
              <a:t>Admin privilege is not required for day operation</a:t>
            </a:r>
          </a:p>
          <a:p>
            <a:pPr marL="285750" indent="-285750">
              <a:buFont typeface="Arial" panose="020B0604020202020204" pitchFamily="34" charset="0"/>
              <a:buChar char="•"/>
            </a:pPr>
            <a:r>
              <a:rPr lang="en-US">
                <a:latin typeface="+mn-lt"/>
              </a:rPr>
              <a:t>Operation team need separate login managed by PAM Tools</a:t>
            </a:r>
          </a:p>
          <a:p>
            <a:r>
              <a:rPr lang="en-US">
                <a:latin typeface="+mn-lt"/>
              </a:rPr>
              <a:t> </a:t>
            </a:r>
          </a:p>
        </p:txBody>
      </p:sp>
      <p:sp>
        <p:nvSpPr>
          <p:cNvPr id="4" name="Slide Number Placeholder 3">
            <a:extLst>
              <a:ext uri="{FF2B5EF4-FFF2-40B4-BE49-F238E27FC236}">
                <a16:creationId xmlns:a16="http://schemas.microsoft.com/office/drawing/2014/main" id="{562058EF-5675-C985-F0B5-2F2F0E166DA5}"/>
              </a:ext>
            </a:extLst>
          </p:cNvPr>
          <p:cNvSpPr>
            <a:spLocks noGrp="1"/>
          </p:cNvSpPr>
          <p:nvPr>
            <p:ph type="sldNum" sz="quarter" idx="2"/>
          </p:nvPr>
        </p:nvSpPr>
        <p:spPr/>
        <p:txBody>
          <a:bodyPr/>
          <a:lstStyle/>
          <a:p>
            <a:fld id="{86CB4B4D-7CA3-9044-876B-883B54F8677D}" type="slidenum">
              <a:rPr lang="en-US" smtClean="0"/>
              <a:pPr/>
              <a:t>7</a:t>
            </a:fld>
            <a:endParaRPr lang="en-US"/>
          </a:p>
        </p:txBody>
      </p:sp>
      <p:sp>
        <p:nvSpPr>
          <p:cNvPr id="5" name="Text Placeholder 2">
            <a:extLst>
              <a:ext uri="{FF2B5EF4-FFF2-40B4-BE49-F238E27FC236}">
                <a16:creationId xmlns:a16="http://schemas.microsoft.com/office/drawing/2014/main" id="{AB53C33E-4228-E6CF-71D1-ECB366F45109}"/>
              </a:ext>
            </a:extLst>
          </p:cNvPr>
          <p:cNvSpPr txBox="1">
            <a:spLocks/>
          </p:cNvSpPr>
          <p:nvPr/>
        </p:nvSpPr>
        <p:spPr>
          <a:xfrm>
            <a:off x="2289244" y="730740"/>
            <a:ext cx="3203986" cy="3801213"/>
          </a:xfrm>
          <a:prstGeom prst="rect">
            <a:avLst/>
          </a:prstGeom>
          <a:ln>
            <a:solidFill>
              <a:schemeClr val="accent3">
                <a:lumMod val="50000"/>
              </a:schemeClr>
            </a:solidFill>
          </a:ln>
        </p:spPr>
        <p:txBody>
          <a:bodyPr/>
          <a:lstStyle>
            <a:lvl1pPr marL="0" marR="0" indent="0" algn="l" defTabSz="457200" rtl="0" latinLnBrk="0">
              <a:lnSpc>
                <a:spcPct val="100000"/>
              </a:lnSpc>
              <a:spcBef>
                <a:spcPts val="700"/>
              </a:spcBef>
              <a:spcAft>
                <a:spcPts val="0"/>
              </a:spcAft>
              <a:buClrTx/>
              <a:buSzPct val="100000"/>
              <a:buFont typeface="Arial"/>
              <a:buNone/>
              <a:tabLst/>
              <a:defRPr sz="14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latinLnBrk="0">
              <a:lnSpc>
                <a:spcPct val="100000"/>
              </a:lnSpc>
              <a:spcBef>
                <a:spcPts val="700"/>
              </a:spcBef>
              <a:spcAft>
                <a:spcPts val="0"/>
              </a:spcAft>
              <a:buClrTx/>
              <a:buSzPct val="100000"/>
              <a:buFont typeface="Arial"/>
              <a:buChar char="•"/>
              <a:tabLst/>
              <a:defRPr sz="11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b="1" dirty="0">
                <a:solidFill>
                  <a:srgbClr val="00B050"/>
                </a:solidFill>
                <a:latin typeface="+mn-lt"/>
              </a:rPr>
              <a:t>Hardening Guideline </a:t>
            </a:r>
          </a:p>
          <a:p>
            <a:pPr marL="285750" indent="-285750" hangingPunct="1">
              <a:buFont typeface="Arial" panose="020B0604020202020204" pitchFamily="34" charset="0"/>
              <a:buChar char="•"/>
            </a:pPr>
            <a:r>
              <a:rPr lang="en-US" dirty="0">
                <a:latin typeface="+mn-lt"/>
              </a:rPr>
              <a:t>ESXi &amp; vCenter need to be  configured with Hardening Guideline</a:t>
            </a:r>
          </a:p>
          <a:p>
            <a:pPr marL="685800" lvl="1" indent="-285750" hangingPunct="1">
              <a:buFont typeface="Arial" panose="020B0604020202020204" pitchFamily="34" charset="0"/>
              <a:buChar char="•"/>
            </a:pPr>
            <a:r>
              <a:rPr lang="en-US" dirty="0">
                <a:latin typeface="+mn-lt"/>
              </a:rPr>
              <a:t>Remove the Self signed certificate and leverage the Internal CA in all VMware Components </a:t>
            </a:r>
          </a:p>
          <a:p>
            <a:pPr marL="685800" lvl="1" indent="-285750" hangingPunct="1">
              <a:buFont typeface="Arial" panose="020B0604020202020204" pitchFamily="34" charset="0"/>
              <a:buChar char="•"/>
            </a:pPr>
            <a:r>
              <a:rPr lang="en-US" dirty="0">
                <a:latin typeface="+mn-lt"/>
              </a:rPr>
              <a:t>Follow CIS Guideline &amp; vSphere Security Compliance for ESXi and vCenter or Equivalent</a:t>
            </a:r>
          </a:p>
          <a:p>
            <a:pPr marL="685800" lvl="1" indent="-285750" hangingPunct="1">
              <a:buFont typeface="Arial" panose="020B0604020202020204" pitchFamily="34" charset="0"/>
              <a:buChar char="•"/>
            </a:pPr>
            <a:r>
              <a:rPr lang="en-US" dirty="0">
                <a:latin typeface="+mn-lt"/>
              </a:rPr>
              <a:t>Frequent check of the Hardening parameter with Scripts</a:t>
            </a:r>
          </a:p>
          <a:p>
            <a:pPr marL="685800" lvl="1" indent="-285750" hangingPunct="1">
              <a:buFont typeface="Arial" panose="020B0604020202020204" pitchFamily="34" charset="0"/>
              <a:buChar char="•"/>
            </a:pPr>
            <a:r>
              <a:rPr lang="en-US" dirty="0">
                <a:latin typeface="+mn-lt"/>
              </a:rPr>
              <a:t>Revisiting the Guideline document for each ESXI Release and adopt the same </a:t>
            </a:r>
          </a:p>
          <a:p>
            <a:pPr marL="285750" indent="-285750" hangingPunct="1">
              <a:buFont typeface="Arial" panose="020B0604020202020204" pitchFamily="34" charset="0"/>
              <a:buChar char="•"/>
            </a:pPr>
            <a:r>
              <a:rPr lang="en-US" dirty="0">
                <a:latin typeface="+mn-lt"/>
              </a:rPr>
              <a:t>No EOL Operating Systems should be allowed in Infrastructure </a:t>
            </a:r>
          </a:p>
          <a:p>
            <a:pPr hangingPunct="1"/>
            <a:r>
              <a:rPr lang="en-US" dirty="0">
                <a:latin typeface="+mn-lt"/>
              </a:rPr>
              <a:t> </a:t>
            </a:r>
          </a:p>
        </p:txBody>
      </p:sp>
      <p:sp>
        <p:nvSpPr>
          <p:cNvPr id="6" name="Text Placeholder 2">
            <a:extLst>
              <a:ext uri="{FF2B5EF4-FFF2-40B4-BE49-F238E27FC236}">
                <a16:creationId xmlns:a16="http://schemas.microsoft.com/office/drawing/2014/main" id="{6B377361-5195-DC22-ADDA-288867E92C7A}"/>
              </a:ext>
            </a:extLst>
          </p:cNvPr>
          <p:cNvSpPr txBox="1">
            <a:spLocks/>
          </p:cNvSpPr>
          <p:nvPr/>
        </p:nvSpPr>
        <p:spPr>
          <a:xfrm>
            <a:off x="5717007" y="720840"/>
            <a:ext cx="3203986" cy="3811113"/>
          </a:xfrm>
          <a:prstGeom prst="rect">
            <a:avLst/>
          </a:prstGeom>
          <a:ln>
            <a:solidFill>
              <a:schemeClr val="accent3">
                <a:lumMod val="50000"/>
              </a:schemeClr>
            </a:solidFill>
          </a:ln>
        </p:spPr>
        <p:txBody>
          <a:bodyPr/>
          <a:lstStyle>
            <a:lvl1pPr marL="0" marR="0" indent="0" algn="l" defTabSz="457200" rtl="0" latinLnBrk="0">
              <a:lnSpc>
                <a:spcPct val="100000"/>
              </a:lnSpc>
              <a:spcBef>
                <a:spcPts val="700"/>
              </a:spcBef>
              <a:spcAft>
                <a:spcPts val="0"/>
              </a:spcAft>
              <a:buClrTx/>
              <a:buSzPct val="100000"/>
              <a:buFont typeface="Arial"/>
              <a:buNone/>
              <a:tabLst/>
              <a:defRPr sz="14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latinLnBrk="0">
              <a:lnSpc>
                <a:spcPct val="100000"/>
              </a:lnSpc>
              <a:spcBef>
                <a:spcPts val="700"/>
              </a:spcBef>
              <a:spcAft>
                <a:spcPts val="0"/>
              </a:spcAft>
              <a:buClrTx/>
              <a:buSzPct val="100000"/>
              <a:buFont typeface="Arial"/>
              <a:buChar char="•"/>
              <a:tabLst/>
              <a:defRPr sz="11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b="1" dirty="0">
                <a:solidFill>
                  <a:srgbClr val="00B050"/>
                </a:solidFill>
                <a:latin typeface="+mn-lt"/>
              </a:rPr>
              <a:t>Integration Guideline </a:t>
            </a:r>
          </a:p>
          <a:p>
            <a:pPr marL="285750" indent="-285750" fontAlgn="ctr">
              <a:buFont typeface="Arial" panose="020B0604020202020204" pitchFamily="34" charset="0"/>
              <a:buChar char="•"/>
            </a:pPr>
            <a:r>
              <a:rPr lang="en-US" sz="1200" b="0" i="0" dirty="0">
                <a:solidFill>
                  <a:srgbClr val="333333"/>
                </a:solidFill>
                <a:effectLst/>
                <a:latin typeface="ClarityCityRegular"/>
                <a:hlinkClick r:id="rId2"/>
              </a:rPr>
              <a:t>For vSphere 7,.0 onwards Active Directory integration using the Integrated Windows Authentication</a:t>
            </a:r>
            <a:r>
              <a:rPr lang="en-US" sz="1200" dirty="0">
                <a:solidFill>
                  <a:srgbClr val="333333"/>
                </a:solidFill>
                <a:latin typeface="ClarityCityRegular"/>
              </a:rPr>
              <a:t> (IWA) Method is deprecated. So, leverage the LDAPS Integration </a:t>
            </a:r>
          </a:p>
          <a:p>
            <a:pPr marL="285750" indent="-285750" fontAlgn="ctr">
              <a:buFont typeface="Arial" panose="020B0604020202020204" pitchFamily="34" charset="0"/>
              <a:buChar char="•"/>
            </a:pPr>
            <a:r>
              <a:rPr lang="en-US" sz="1200" dirty="0">
                <a:solidFill>
                  <a:srgbClr val="333333"/>
                </a:solidFill>
                <a:latin typeface="ClarityCityRegular"/>
              </a:rPr>
              <a:t>Storage snapshot configuration for vSphere Protection     </a:t>
            </a:r>
          </a:p>
          <a:p>
            <a:pPr marL="285750" indent="-285750" fontAlgn="ctr">
              <a:buFont typeface="Arial" panose="020B0604020202020204" pitchFamily="34" charset="0"/>
              <a:buChar char="•"/>
            </a:pPr>
            <a:r>
              <a:rPr lang="en-US" sz="1200" dirty="0">
                <a:solidFill>
                  <a:srgbClr val="333333"/>
                </a:solidFill>
                <a:latin typeface="ClarityCityRegular"/>
              </a:rPr>
              <a:t>Backup configuration – Image and FTP Backup for vCenter</a:t>
            </a:r>
          </a:p>
          <a:p>
            <a:pPr marL="285750" indent="-285750" fontAlgn="ctr">
              <a:buFont typeface="Arial" panose="020B0604020202020204" pitchFamily="34" charset="0"/>
              <a:buChar char="•"/>
            </a:pPr>
            <a:r>
              <a:rPr lang="en-US" sz="1200" dirty="0">
                <a:solidFill>
                  <a:srgbClr val="333333"/>
                </a:solidFill>
                <a:latin typeface="ClarityCityRegular"/>
              </a:rPr>
              <a:t>Backup data repository permission should </a:t>
            </a:r>
            <a:r>
              <a:rPr lang="en-US" sz="1200" b="1" dirty="0">
                <a:solidFill>
                  <a:schemeClr val="tx1"/>
                </a:solidFill>
                <a:latin typeface="ClarityCityRegular"/>
              </a:rPr>
              <a:t>not</a:t>
            </a:r>
            <a:r>
              <a:rPr lang="en-US" sz="1200" dirty="0">
                <a:solidFill>
                  <a:srgbClr val="333333"/>
                </a:solidFill>
                <a:latin typeface="ClarityCityRegular"/>
              </a:rPr>
              <a:t> be integrated to Active Directory users or service account</a:t>
            </a:r>
          </a:p>
          <a:p>
            <a:pPr marL="285750" indent="-285750" fontAlgn="ctr">
              <a:buFont typeface="Arial" panose="020B0604020202020204" pitchFamily="34" charset="0"/>
              <a:buChar char="•"/>
            </a:pPr>
            <a:r>
              <a:rPr lang="en-US" sz="1200" dirty="0">
                <a:solidFill>
                  <a:srgbClr val="333333"/>
                </a:solidFill>
                <a:latin typeface="ClarityCityRegular"/>
              </a:rPr>
              <a:t>Documentation on Deployment Architecture &amp; Sheet with names /Ips</a:t>
            </a:r>
          </a:p>
          <a:p>
            <a:pPr marL="285750" indent="-285750" fontAlgn="ctr">
              <a:buFont typeface="Arial" panose="020B0604020202020204" pitchFamily="34" charset="0"/>
              <a:buChar char="•"/>
            </a:pPr>
            <a:r>
              <a:rPr lang="en-US" sz="1200" dirty="0">
                <a:solidFill>
                  <a:srgbClr val="333333"/>
                </a:solidFill>
                <a:latin typeface="ClarityCityRegular"/>
              </a:rPr>
              <a:t>Replicate the VMs to the file systems</a:t>
            </a:r>
          </a:p>
          <a:p>
            <a:pPr marL="285750" indent="-285750" fontAlgn="ctr">
              <a:buFont typeface="Arial" panose="020B0604020202020204" pitchFamily="34" charset="0"/>
              <a:buChar char="•"/>
            </a:pPr>
            <a:r>
              <a:rPr lang="en-US" sz="1200" dirty="0">
                <a:solidFill>
                  <a:srgbClr val="333333"/>
                </a:solidFill>
                <a:latin typeface="ClarityCityRegular"/>
              </a:rPr>
              <a:t>Backup the VMs &amp; Protect Backup Infra</a:t>
            </a:r>
          </a:p>
          <a:p>
            <a:pPr fontAlgn="ctr"/>
            <a:r>
              <a:rPr lang="en-US" sz="1200" dirty="0">
                <a:solidFill>
                  <a:srgbClr val="333333"/>
                </a:solidFill>
                <a:latin typeface="ClarityCityRegular"/>
              </a:rPr>
              <a:t> </a:t>
            </a:r>
            <a:endParaRPr lang="en-US" sz="1200" dirty="0">
              <a:latin typeface="+mn-lt"/>
            </a:endParaRPr>
          </a:p>
        </p:txBody>
      </p:sp>
    </p:spTree>
    <p:extLst>
      <p:ext uri="{BB962C8B-B14F-4D97-AF65-F5344CB8AC3E}">
        <p14:creationId xmlns:p14="http://schemas.microsoft.com/office/powerpoint/2010/main" val="16674479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2E0B-076D-CD62-92FA-33661F2AF59E}"/>
              </a:ext>
            </a:extLst>
          </p:cNvPr>
          <p:cNvSpPr>
            <a:spLocks noGrp="1"/>
          </p:cNvSpPr>
          <p:nvPr>
            <p:ph type="title"/>
          </p:nvPr>
        </p:nvSpPr>
        <p:spPr/>
        <p:txBody>
          <a:bodyPr/>
          <a:lstStyle/>
          <a:p>
            <a:r>
              <a:rPr lang="en-US" dirty="0"/>
              <a:t>Storage Snapshot / VM Isolation Replication / Backup Protection</a:t>
            </a:r>
          </a:p>
        </p:txBody>
      </p:sp>
      <p:sp>
        <p:nvSpPr>
          <p:cNvPr id="3" name="Text Placeholder 2">
            <a:extLst>
              <a:ext uri="{FF2B5EF4-FFF2-40B4-BE49-F238E27FC236}">
                <a16:creationId xmlns:a16="http://schemas.microsoft.com/office/drawing/2014/main" id="{1700A8E6-0AA7-DEA2-23BD-CFEF957AA39C}"/>
              </a:ext>
            </a:extLst>
          </p:cNvPr>
          <p:cNvSpPr>
            <a:spLocks noGrp="1"/>
          </p:cNvSpPr>
          <p:nvPr>
            <p:ph type="body" sz="quarter" idx="10"/>
          </p:nvPr>
        </p:nvSpPr>
        <p:spPr>
          <a:xfrm>
            <a:off x="197943" y="734464"/>
            <a:ext cx="2798886" cy="3986143"/>
          </a:xfrm>
          <a:ln>
            <a:solidFill>
              <a:schemeClr val="tx1"/>
            </a:solidFill>
          </a:ln>
        </p:spPr>
        <p:txBody>
          <a:bodyPr/>
          <a:lstStyle/>
          <a:p>
            <a:r>
              <a:rPr lang="en-US" dirty="0"/>
              <a:t>Storage Snapshot – Option I</a:t>
            </a:r>
          </a:p>
        </p:txBody>
      </p:sp>
      <p:sp>
        <p:nvSpPr>
          <p:cNvPr id="4" name="Slide Number Placeholder 3">
            <a:extLst>
              <a:ext uri="{FF2B5EF4-FFF2-40B4-BE49-F238E27FC236}">
                <a16:creationId xmlns:a16="http://schemas.microsoft.com/office/drawing/2014/main" id="{2D768478-B827-A3F4-4725-14332748DCCB}"/>
              </a:ext>
            </a:extLst>
          </p:cNvPr>
          <p:cNvSpPr>
            <a:spLocks noGrp="1"/>
          </p:cNvSpPr>
          <p:nvPr>
            <p:ph type="sldNum" sz="quarter" idx="2"/>
          </p:nvPr>
        </p:nvSpPr>
        <p:spPr/>
        <p:txBody>
          <a:bodyPr/>
          <a:lstStyle/>
          <a:p>
            <a:fld id="{86CB4B4D-7CA3-9044-876B-883B54F8677D}" type="slidenum">
              <a:rPr lang="en-US" smtClean="0"/>
              <a:pPr/>
              <a:t>8</a:t>
            </a:fld>
            <a:endParaRPr lang="en-US"/>
          </a:p>
        </p:txBody>
      </p:sp>
      <p:sp>
        <p:nvSpPr>
          <p:cNvPr id="5" name="Text Placeholder 2">
            <a:extLst>
              <a:ext uri="{FF2B5EF4-FFF2-40B4-BE49-F238E27FC236}">
                <a16:creationId xmlns:a16="http://schemas.microsoft.com/office/drawing/2014/main" id="{5A1E6E46-BBC6-D15A-A0A7-C9F0CADC5C56}"/>
              </a:ext>
            </a:extLst>
          </p:cNvPr>
          <p:cNvSpPr txBox="1">
            <a:spLocks/>
          </p:cNvSpPr>
          <p:nvPr/>
        </p:nvSpPr>
        <p:spPr>
          <a:xfrm>
            <a:off x="3136996" y="728063"/>
            <a:ext cx="2871476" cy="3992544"/>
          </a:xfrm>
          <a:prstGeom prst="rect">
            <a:avLst/>
          </a:prstGeom>
          <a:ln>
            <a:solidFill>
              <a:schemeClr val="tx1"/>
            </a:solidFill>
          </a:ln>
        </p:spPr>
        <p:txBody>
          <a:bodyPr/>
          <a:lstStyle>
            <a:lvl1pPr marL="0" marR="0" indent="0" algn="l" defTabSz="457200" rtl="0" latinLnBrk="0">
              <a:lnSpc>
                <a:spcPct val="100000"/>
              </a:lnSpc>
              <a:spcBef>
                <a:spcPts val="700"/>
              </a:spcBef>
              <a:spcAft>
                <a:spcPts val="0"/>
              </a:spcAft>
              <a:buClrTx/>
              <a:buSzPct val="100000"/>
              <a:buFont typeface="Arial"/>
              <a:buNone/>
              <a:tabLst/>
              <a:defRPr sz="14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latinLnBrk="0">
              <a:lnSpc>
                <a:spcPct val="100000"/>
              </a:lnSpc>
              <a:spcBef>
                <a:spcPts val="700"/>
              </a:spcBef>
              <a:spcAft>
                <a:spcPts val="0"/>
              </a:spcAft>
              <a:buClrTx/>
              <a:buSzPct val="100000"/>
              <a:buFont typeface="Arial"/>
              <a:buChar char="•"/>
              <a:tabLst/>
              <a:defRPr sz="11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sz="1350" dirty="0"/>
              <a:t>VM Isolated Replication – Option II</a:t>
            </a:r>
          </a:p>
        </p:txBody>
      </p:sp>
      <p:sp>
        <p:nvSpPr>
          <p:cNvPr id="6" name="Text Placeholder 2">
            <a:extLst>
              <a:ext uri="{FF2B5EF4-FFF2-40B4-BE49-F238E27FC236}">
                <a16:creationId xmlns:a16="http://schemas.microsoft.com/office/drawing/2014/main" id="{30C3741D-BB8C-2CBE-BC7F-B6C847EB4A53}"/>
              </a:ext>
            </a:extLst>
          </p:cNvPr>
          <p:cNvSpPr txBox="1">
            <a:spLocks/>
          </p:cNvSpPr>
          <p:nvPr/>
        </p:nvSpPr>
        <p:spPr>
          <a:xfrm>
            <a:off x="6062693" y="735012"/>
            <a:ext cx="2798886" cy="3985595"/>
          </a:xfrm>
          <a:prstGeom prst="rect">
            <a:avLst/>
          </a:prstGeom>
          <a:ln>
            <a:solidFill>
              <a:schemeClr val="tx1"/>
            </a:solidFill>
          </a:ln>
        </p:spPr>
        <p:txBody>
          <a:bodyPr/>
          <a:lstStyle>
            <a:lvl1pPr marL="0" marR="0" indent="0" algn="l" defTabSz="457200" rtl="0" latinLnBrk="0">
              <a:lnSpc>
                <a:spcPct val="100000"/>
              </a:lnSpc>
              <a:spcBef>
                <a:spcPts val="700"/>
              </a:spcBef>
              <a:spcAft>
                <a:spcPts val="0"/>
              </a:spcAft>
              <a:buClrTx/>
              <a:buSzPct val="100000"/>
              <a:buFont typeface="Arial"/>
              <a:buNone/>
              <a:tabLst/>
              <a:defRPr sz="14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latinLnBrk="0">
              <a:lnSpc>
                <a:spcPct val="100000"/>
              </a:lnSpc>
              <a:spcBef>
                <a:spcPts val="700"/>
              </a:spcBef>
              <a:spcAft>
                <a:spcPts val="0"/>
              </a:spcAft>
              <a:buClrTx/>
              <a:buSzPct val="100000"/>
              <a:buFont typeface="Arial"/>
              <a:buChar char="•"/>
              <a:tabLst/>
              <a:defRPr sz="11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chemeClr val="tx1">
                    <a:lumMod val="85000"/>
                    <a:lumOff val="15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dirty="0"/>
              <a:t>Backup Protection – Option III</a:t>
            </a:r>
          </a:p>
        </p:txBody>
      </p:sp>
      <p:pic>
        <p:nvPicPr>
          <p:cNvPr id="7" name="Picture 6">
            <a:extLst>
              <a:ext uri="{FF2B5EF4-FFF2-40B4-BE49-F238E27FC236}">
                <a16:creationId xmlns:a16="http://schemas.microsoft.com/office/drawing/2014/main" id="{F623F7F4-AE04-73BA-5A7F-306F27ED6232}"/>
              </a:ext>
            </a:extLst>
          </p:cNvPr>
          <p:cNvPicPr>
            <a:picLocks noChangeAspect="1"/>
          </p:cNvPicPr>
          <p:nvPr/>
        </p:nvPicPr>
        <p:blipFill>
          <a:blip r:embed="rId3"/>
          <a:stretch>
            <a:fillRect/>
          </a:stretch>
        </p:blipFill>
        <p:spPr>
          <a:xfrm>
            <a:off x="1141846" y="1136875"/>
            <a:ext cx="1124389" cy="1138700"/>
          </a:xfrm>
          <a:prstGeom prst="rect">
            <a:avLst/>
          </a:prstGeom>
        </p:spPr>
      </p:pic>
      <p:pic>
        <p:nvPicPr>
          <p:cNvPr id="9" name="Picture 8">
            <a:extLst>
              <a:ext uri="{FF2B5EF4-FFF2-40B4-BE49-F238E27FC236}">
                <a16:creationId xmlns:a16="http://schemas.microsoft.com/office/drawing/2014/main" id="{185124CF-A0C5-5BC9-228C-F075B73D8F02}"/>
              </a:ext>
            </a:extLst>
          </p:cNvPr>
          <p:cNvPicPr>
            <a:picLocks noChangeAspect="1"/>
          </p:cNvPicPr>
          <p:nvPr/>
        </p:nvPicPr>
        <p:blipFill>
          <a:blip r:embed="rId4"/>
          <a:stretch>
            <a:fillRect/>
          </a:stretch>
        </p:blipFill>
        <p:spPr>
          <a:xfrm>
            <a:off x="1377737" y="2467171"/>
            <a:ext cx="546100" cy="635000"/>
          </a:xfrm>
          <a:prstGeom prst="rect">
            <a:avLst/>
          </a:prstGeom>
        </p:spPr>
      </p:pic>
      <p:pic>
        <p:nvPicPr>
          <p:cNvPr id="10" name="Picture 9">
            <a:extLst>
              <a:ext uri="{FF2B5EF4-FFF2-40B4-BE49-F238E27FC236}">
                <a16:creationId xmlns:a16="http://schemas.microsoft.com/office/drawing/2014/main" id="{D2F6D02E-7A6F-BC6C-35AC-99975926EAE8}"/>
              </a:ext>
            </a:extLst>
          </p:cNvPr>
          <p:cNvPicPr>
            <a:picLocks noChangeAspect="1"/>
          </p:cNvPicPr>
          <p:nvPr/>
        </p:nvPicPr>
        <p:blipFill>
          <a:blip r:embed="rId4"/>
          <a:stretch>
            <a:fillRect/>
          </a:stretch>
        </p:blipFill>
        <p:spPr>
          <a:xfrm>
            <a:off x="1377737" y="3233385"/>
            <a:ext cx="546100" cy="635000"/>
          </a:xfrm>
          <a:prstGeom prst="rect">
            <a:avLst/>
          </a:prstGeom>
        </p:spPr>
      </p:pic>
      <p:sp>
        <p:nvSpPr>
          <p:cNvPr id="11" name="Arrow: Curved Left 10">
            <a:extLst>
              <a:ext uri="{FF2B5EF4-FFF2-40B4-BE49-F238E27FC236}">
                <a16:creationId xmlns:a16="http://schemas.microsoft.com/office/drawing/2014/main" id="{864C2EEB-8C6D-FCC5-85D8-94059F5CB782}"/>
              </a:ext>
            </a:extLst>
          </p:cNvPr>
          <p:cNvSpPr/>
          <p:nvPr/>
        </p:nvSpPr>
        <p:spPr>
          <a:xfrm>
            <a:off x="1923837" y="2784671"/>
            <a:ext cx="546100" cy="779496"/>
          </a:xfrm>
          <a:prstGeom prst="curvedLef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EE8FCE1D-0941-76C9-F901-575654C1D99B}"/>
              </a:ext>
            </a:extLst>
          </p:cNvPr>
          <p:cNvSpPr txBox="1"/>
          <p:nvPr/>
        </p:nvSpPr>
        <p:spPr>
          <a:xfrm>
            <a:off x="680796" y="3397305"/>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Calibri"/>
              </a:rPr>
              <a:t>Snap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867BA411-1133-C3AD-DA51-B856DBACABB6}"/>
              </a:ext>
            </a:extLst>
          </p:cNvPr>
          <p:cNvSpPr txBox="1"/>
          <p:nvPr/>
        </p:nvSpPr>
        <p:spPr>
          <a:xfrm>
            <a:off x="680796" y="2575633"/>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Calibri"/>
              </a:rPr>
              <a:t>PROD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pic>
        <p:nvPicPr>
          <p:cNvPr id="14" name="Picture 13">
            <a:extLst>
              <a:ext uri="{FF2B5EF4-FFF2-40B4-BE49-F238E27FC236}">
                <a16:creationId xmlns:a16="http://schemas.microsoft.com/office/drawing/2014/main" id="{E758C96A-68F2-8C5A-6FB4-340879B7ACBD}"/>
              </a:ext>
            </a:extLst>
          </p:cNvPr>
          <p:cNvPicPr>
            <a:picLocks noChangeAspect="1"/>
          </p:cNvPicPr>
          <p:nvPr/>
        </p:nvPicPr>
        <p:blipFill>
          <a:blip r:embed="rId3"/>
          <a:stretch>
            <a:fillRect/>
          </a:stretch>
        </p:blipFill>
        <p:spPr>
          <a:xfrm>
            <a:off x="3271882" y="1135057"/>
            <a:ext cx="1124389" cy="1138700"/>
          </a:xfrm>
          <a:prstGeom prst="rect">
            <a:avLst/>
          </a:prstGeom>
        </p:spPr>
      </p:pic>
      <p:pic>
        <p:nvPicPr>
          <p:cNvPr id="15" name="Picture 14">
            <a:extLst>
              <a:ext uri="{FF2B5EF4-FFF2-40B4-BE49-F238E27FC236}">
                <a16:creationId xmlns:a16="http://schemas.microsoft.com/office/drawing/2014/main" id="{39D73C8E-F80F-A8C7-0E34-3851F921297A}"/>
              </a:ext>
            </a:extLst>
          </p:cNvPr>
          <p:cNvPicPr>
            <a:picLocks noChangeAspect="1"/>
          </p:cNvPicPr>
          <p:nvPr/>
        </p:nvPicPr>
        <p:blipFill>
          <a:blip r:embed="rId4"/>
          <a:stretch>
            <a:fillRect/>
          </a:stretch>
        </p:blipFill>
        <p:spPr>
          <a:xfrm>
            <a:off x="3542929" y="2467171"/>
            <a:ext cx="546100" cy="635000"/>
          </a:xfrm>
          <a:prstGeom prst="rect">
            <a:avLst/>
          </a:prstGeom>
        </p:spPr>
      </p:pic>
      <p:sp>
        <p:nvSpPr>
          <p:cNvPr id="16" name="TextBox 15">
            <a:extLst>
              <a:ext uri="{FF2B5EF4-FFF2-40B4-BE49-F238E27FC236}">
                <a16:creationId xmlns:a16="http://schemas.microsoft.com/office/drawing/2014/main" id="{0A2B5B38-1960-170A-4061-F8FCFD513D09}"/>
              </a:ext>
            </a:extLst>
          </p:cNvPr>
          <p:cNvSpPr txBox="1"/>
          <p:nvPr/>
        </p:nvSpPr>
        <p:spPr>
          <a:xfrm>
            <a:off x="3523714" y="3166473"/>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Calibri"/>
              </a:rPr>
              <a:t>PROD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86A6D575-7F15-10FF-985C-BADC3237CB83}"/>
              </a:ext>
            </a:extLst>
          </p:cNvPr>
          <p:cNvPicPr>
            <a:picLocks noChangeAspect="1"/>
          </p:cNvPicPr>
          <p:nvPr/>
        </p:nvPicPr>
        <p:blipFill>
          <a:blip r:embed="rId4"/>
          <a:stretch>
            <a:fillRect/>
          </a:stretch>
        </p:blipFill>
        <p:spPr>
          <a:xfrm>
            <a:off x="5153043" y="2467171"/>
            <a:ext cx="546100" cy="635000"/>
          </a:xfrm>
          <a:prstGeom prst="rect">
            <a:avLst/>
          </a:prstGeom>
        </p:spPr>
      </p:pic>
      <p:sp>
        <p:nvSpPr>
          <p:cNvPr id="18" name="TextBox 17">
            <a:extLst>
              <a:ext uri="{FF2B5EF4-FFF2-40B4-BE49-F238E27FC236}">
                <a16:creationId xmlns:a16="http://schemas.microsoft.com/office/drawing/2014/main" id="{4BE03D07-CC3D-7AF7-2E25-222DC6AA1AF8}"/>
              </a:ext>
            </a:extLst>
          </p:cNvPr>
          <p:cNvSpPr txBox="1"/>
          <p:nvPr/>
        </p:nvSpPr>
        <p:spPr>
          <a:xfrm>
            <a:off x="3153683" y="3643391"/>
            <a:ext cx="2798886"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800" b="0" i="0" u="none" strike="noStrike" cap="none" spc="0" normalizeH="0" baseline="0" dirty="0">
                <a:ln>
                  <a:noFill/>
                </a:ln>
                <a:solidFill>
                  <a:srgbClr val="000000"/>
                </a:solidFill>
                <a:effectLst/>
                <a:uFillTx/>
                <a:latin typeface="+mn-lt"/>
                <a:ea typeface="+mn-ea"/>
                <a:cs typeface="+mn-cs"/>
                <a:sym typeface="Calibri"/>
              </a:rPr>
              <a:t>Isolated location will have low-Performance  storage (NAS) &amp; It is integrated to Isolated Directory system and Land Servers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800" dirty="0"/>
              <a:t>Replicate the VM with RPO of Min 1 DAY</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800" dirty="0"/>
              <a:t>E</a:t>
            </a:r>
            <a:r>
              <a:rPr kumimoji="0" lang="en-US" sz="800" b="0" i="0" u="none" strike="noStrike" cap="none" spc="0" normalizeH="0" baseline="0" dirty="0">
                <a:ln>
                  <a:noFill/>
                </a:ln>
                <a:solidFill>
                  <a:srgbClr val="000000"/>
                </a:solidFill>
                <a:effectLst/>
                <a:uFillTx/>
                <a:latin typeface="+mn-lt"/>
                <a:ea typeface="+mn-ea"/>
                <a:cs typeface="+mn-cs"/>
                <a:sym typeface="Calibri"/>
              </a:rPr>
              <a:t>nable multiple point in time (MPIT) instances in the recovery settings. vSphere Replication keeps several snapshot instances of the virtual machine on the target site, based on the retention policy that you specify. vSphere Replication supports a maximum of 24 snapshot instances. </a:t>
            </a:r>
          </a:p>
        </p:txBody>
      </p:sp>
      <p:sp>
        <p:nvSpPr>
          <p:cNvPr id="22" name="TextBox 21">
            <a:extLst>
              <a:ext uri="{FF2B5EF4-FFF2-40B4-BE49-F238E27FC236}">
                <a16:creationId xmlns:a16="http://schemas.microsoft.com/office/drawing/2014/main" id="{B3295714-A9CD-5B8B-2CD1-F41A2942E2FE}"/>
              </a:ext>
            </a:extLst>
          </p:cNvPr>
          <p:cNvSpPr txBox="1"/>
          <p:nvPr/>
        </p:nvSpPr>
        <p:spPr>
          <a:xfrm>
            <a:off x="5132623" y="3135983"/>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200" b="1" dirty="0"/>
              <a:t>Isolated </a:t>
            </a:r>
            <a:r>
              <a:rPr kumimoji="0" lang="en-US" sz="1200" b="1" i="0" u="none" strike="noStrike" cap="none" spc="0" normalizeH="0" baseline="0" dirty="0">
                <a:ln>
                  <a:noFill/>
                </a:ln>
                <a:solidFill>
                  <a:srgbClr val="000000"/>
                </a:solidFill>
                <a:effectLst/>
                <a:uFillTx/>
                <a:latin typeface="+mn-lt"/>
                <a:ea typeface="+mn-ea"/>
                <a:cs typeface="+mn-cs"/>
                <a:sym typeface="Calibri"/>
              </a:rPr>
              <a:t>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sp>
        <p:nvSpPr>
          <p:cNvPr id="24" name="Arc 23">
            <a:extLst>
              <a:ext uri="{FF2B5EF4-FFF2-40B4-BE49-F238E27FC236}">
                <a16:creationId xmlns:a16="http://schemas.microsoft.com/office/drawing/2014/main" id="{368BFCF0-2329-A355-62C2-E92C2FA9D1E4}"/>
              </a:ext>
            </a:extLst>
          </p:cNvPr>
          <p:cNvSpPr/>
          <p:nvPr/>
        </p:nvSpPr>
        <p:spPr>
          <a:xfrm>
            <a:off x="3729929" y="1392107"/>
            <a:ext cx="1916657" cy="1392564"/>
          </a:xfrm>
          <a:prstGeom prst="arc">
            <a:avLst>
              <a:gd name="adj1" fmla="val 13453891"/>
              <a:gd name="adj2" fmla="val 1987783"/>
            </a:avLst>
          </a:prstGeom>
          <a:noFill/>
          <a:ln w="25400" cap="flat">
            <a:solidFill>
              <a:schemeClr val="accent1"/>
            </a:solidFill>
            <a:prstDash val="solid"/>
            <a:round/>
            <a:headEnd type="triangle" w="med" len="med"/>
            <a:tailEnd type="triangl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1" name="Rectangle 20">
            <a:extLst>
              <a:ext uri="{FF2B5EF4-FFF2-40B4-BE49-F238E27FC236}">
                <a16:creationId xmlns:a16="http://schemas.microsoft.com/office/drawing/2014/main" id="{73CADA45-2EC3-5BBA-73E6-24DFF7966CEF}"/>
              </a:ext>
            </a:extLst>
          </p:cNvPr>
          <p:cNvSpPr/>
          <p:nvPr/>
        </p:nvSpPr>
        <p:spPr>
          <a:xfrm>
            <a:off x="4939096" y="1800868"/>
            <a:ext cx="934422" cy="46166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chemeClr val="bg1"/>
                </a:solidFill>
                <a:effectLst/>
                <a:uFillTx/>
                <a:latin typeface="+mn-lt"/>
                <a:ea typeface="+mn-ea"/>
                <a:cs typeface="+mn-cs"/>
                <a:sym typeface="Calibri"/>
              </a:rPr>
              <a:t>VMware vSpher</a:t>
            </a:r>
            <a:r>
              <a:rPr lang="en-US" sz="800" b="1" dirty="0">
                <a:solidFill>
                  <a:schemeClr val="bg1"/>
                </a:solidFill>
              </a:rPr>
              <a:t>e / 3</a:t>
            </a:r>
            <a:r>
              <a:rPr lang="en-US" sz="800" b="1" baseline="30000" dirty="0">
                <a:solidFill>
                  <a:schemeClr val="bg1"/>
                </a:solidFill>
              </a:rPr>
              <a:t>rd</a:t>
            </a:r>
            <a:r>
              <a:rPr lang="en-US" sz="800" b="1" dirty="0">
                <a:solidFill>
                  <a:schemeClr val="bg1"/>
                </a:solidFill>
              </a:rPr>
              <a:t> party replication software</a:t>
            </a:r>
            <a:endParaRPr kumimoji="0" lang="en-US" sz="800" b="1" i="0" u="none" strike="noStrike" cap="none" spc="0" normalizeH="0" baseline="0" dirty="0">
              <a:ln>
                <a:noFill/>
              </a:ln>
              <a:solidFill>
                <a:schemeClr val="bg1"/>
              </a:solidFill>
              <a:effectLst/>
              <a:uFillTx/>
              <a:latin typeface="+mn-lt"/>
              <a:ea typeface="+mn-ea"/>
              <a:cs typeface="+mn-cs"/>
              <a:sym typeface="Calibri"/>
            </a:endParaRPr>
          </a:p>
        </p:txBody>
      </p:sp>
      <p:pic>
        <p:nvPicPr>
          <p:cNvPr id="25" name="Picture 24">
            <a:extLst>
              <a:ext uri="{FF2B5EF4-FFF2-40B4-BE49-F238E27FC236}">
                <a16:creationId xmlns:a16="http://schemas.microsoft.com/office/drawing/2014/main" id="{EE9CC94B-59AB-B82E-95E5-A1F40A67F9F4}"/>
              </a:ext>
            </a:extLst>
          </p:cNvPr>
          <p:cNvPicPr>
            <a:picLocks noChangeAspect="1"/>
          </p:cNvPicPr>
          <p:nvPr/>
        </p:nvPicPr>
        <p:blipFill>
          <a:blip r:embed="rId3"/>
          <a:stretch>
            <a:fillRect/>
          </a:stretch>
        </p:blipFill>
        <p:spPr>
          <a:xfrm>
            <a:off x="6200962" y="1135057"/>
            <a:ext cx="1124389" cy="1138700"/>
          </a:xfrm>
          <a:prstGeom prst="rect">
            <a:avLst/>
          </a:prstGeom>
        </p:spPr>
      </p:pic>
      <p:pic>
        <p:nvPicPr>
          <p:cNvPr id="26" name="Picture 25">
            <a:extLst>
              <a:ext uri="{FF2B5EF4-FFF2-40B4-BE49-F238E27FC236}">
                <a16:creationId xmlns:a16="http://schemas.microsoft.com/office/drawing/2014/main" id="{7A4898FE-E1B6-2A12-9D77-48AD55CD080B}"/>
              </a:ext>
            </a:extLst>
          </p:cNvPr>
          <p:cNvPicPr>
            <a:picLocks noChangeAspect="1"/>
          </p:cNvPicPr>
          <p:nvPr/>
        </p:nvPicPr>
        <p:blipFill>
          <a:blip r:embed="rId4"/>
          <a:stretch>
            <a:fillRect/>
          </a:stretch>
        </p:blipFill>
        <p:spPr>
          <a:xfrm>
            <a:off x="6472009" y="2467171"/>
            <a:ext cx="546100" cy="635000"/>
          </a:xfrm>
          <a:prstGeom prst="rect">
            <a:avLst/>
          </a:prstGeom>
        </p:spPr>
      </p:pic>
      <p:sp>
        <p:nvSpPr>
          <p:cNvPr id="27" name="TextBox 26">
            <a:extLst>
              <a:ext uri="{FF2B5EF4-FFF2-40B4-BE49-F238E27FC236}">
                <a16:creationId xmlns:a16="http://schemas.microsoft.com/office/drawing/2014/main" id="{FD6BAB27-2670-434C-34DD-642ED16B98B9}"/>
              </a:ext>
            </a:extLst>
          </p:cNvPr>
          <p:cNvSpPr txBox="1"/>
          <p:nvPr/>
        </p:nvSpPr>
        <p:spPr>
          <a:xfrm>
            <a:off x="6452794" y="3166473"/>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Calibri"/>
              </a:rPr>
              <a:t>PROD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pic>
        <p:nvPicPr>
          <p:cNvPr id="28" name="Picture 27">
            <a:extLst>
              <a:ext uri="{FF2B5EF4-FFF2-40B4-BE49-F238E27FC236}">
                <a16:creationId xmlns:a16="http://schemas.microsoft.com/office/drawing/2014/main" id="{F316C244-90A4-EB1C-B6D1-42750F6EE11C}"/>
              </a:ext>
            </a:extLst>
          </p:cNvPr>
          <p:cNvPicPr>
            <a:picLocks noChangeAspect="1"/>
          </p:cNvPicPr>
          <p:nvPr/>
        </p:nvPicPr>
        <p:blipFill>
          <a:blip r:embed="rId4"/>
          <a:stretch>
            <a:fillRect/>
          </a:stretch>
        </p:blipFill>
        <p:spPr>
          <a:xfrm>
            <a:off x="7948614" y="2450200"/>
            <a:ext cx="546100" cy="635000"/>
          </a:xfrm>
          <a:prstGeom prst="rect">
            <a:avLst/>
          </a:prstGeom>
        </p:spPr>
      </p:pic>
      <p:sp>
        <p:nvSpPr>
          <p:cNvPr id="29" name="Arc 28">
            <a:extLst>
              <a:ext uri="{FF2B5EF4-FFF2-40B4-BE49-F238E27FC236}">
                <a16:creationId xmlns:a16="http://schemas.microsoft.com/office/drawing/2014/main" id="{0B973ADC-2A68-FCB9-AB8F-02A76319609C}"/>
              </a:ext>
            </a:extLst>
          </p:cNvPr>
          <p:cNvSpPr/>
          <p:nvPr/>
        </p:nvSpPr>
        <p:spPr>
          <a:xfrm>
            <a:off x="6525500" y="1375136"/>
            <a:ext cx="1916657" cy="1392564"/>
          </a:xfrm>
          <a:prstGeom prst="arc">
            <a:avLst>
              <a:gd name="adj1" fmla="val 13453891"/>
              <a:gd name="adj2" fmla="val 1987783"/>
            </a:avLst>
          </a:prstGeom>
          <a:noFill/>
          <a:ln w="25400" cap="flat">
            <a:solidFill>
              <a:schemeClr val="accent1"/>
            </a:solidFill>
            <a:prstDash val="solid"/>
            <a:round/>
            <a:headEnd type="triangle" w="med" len="med"/>
            <a:tailEnd type="triangl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0" name="Rectangle 29">
            <a:extLst>
              <a:ext uri="{FF2B5EF4-FFF2-40B4-BE49-F238E27FC236}">
                <a16:creationId xmlns:a16="http://schemas.microsoft.com/office/drawing/2014/main" id="{76CD6D77-F2ED-099D-CF7B-A3C82644FB1E}"/>
              </a:ext>
            </a:extLst>
          </p:cNvPr>
          <p:cNvSpPr/>
          <p:nvPr/>
        </p:nvSpPr>
        <p:spPr>
          <a:xfrm>
            <a:off x="7734667" y="1783897"/>
            <a:ext cx="934422" cy="46166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chemeClr val="bg1"/>
                </a:solidFill>
                <a:effectLst/>
                <a:uFillTx/>
                <a:latin typeface="+mn-lt"/>
                <a:ea typeface="+mn-ea"/>
                <a:cs typeface="+mn-cs"/>
                <a:sym typeface="Calibri"/>
              </a:rPr>
              <a:t>Backup Infrastructure</a:t>
            </a:r>
          </a:p>
        </p:txBody>
      </p:sp>
      <p:sp>
        <p:nvSpPr>
          <p:cNvPr id="31" name="TextBox 30">
            <a:extLst>
              <a:ext uri="{FF2B5EF4-FFF2-40B4-BE49-F238E27FC236}">
                <a16:creationId xmlns:a16="http://schemas.microsoft.com/office/drawing/2014/main" id="{552931F8-34D5-F168-370F-63844C4CF2F5}"/>
              </a:ext>
            </a:extLst>
          </p:cNvPr>
          <p:cNvSpPr txBox="1"/>
          <p:nvPr/>
        </p:nvSpPr>
        <p:spPr>
          <a:xfrm>
            <a:off x="7918129" y="3166473"/>
            <a:ext cx="62072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200" b="1" dirty="0"/>
              <a:t>Backup </a:t>
            </a:r>
            <a:r>
              <a:rPr kumimoji="0" lang="en-US" sz="1200" b="1" i="0" u="none" strike="noStrike" cap="none" spc="0" normalizeH="0" baseline="0" dirty="0">
                <a:ln>
                  <a:noFill/>
                </a:ln>
                <a:solidFill>
                  <a:srgbClr val="000000"/>
                </a:solidFill>
                <a:effectLst/>
                <a:uFillTx/>
                <a:latin typeface="+mn-lt"/>
                <a:ea typeface="+mn-ea"/>
                <a:cs typeface="+mn-cs"/>
                <a:sym typeface="Calibri"/>
              </a:rPr>
              <a:t> </a:t>
            </a:r>
          </a:p>
          <a:p>
            <a:pPr marL="0" marR="0" indent="0" algn="ctr" defTabSz="457200" rtl="0" fontAlgn="auto" latinLnBrk="0" hangingPunct="0">
              <a:lnSpc>
                <a:spcPct val="100000"/>
              </a:lnSpc>
              <a:spcBef>
                <a:spcPts val="0"/>
              </a:spcBef>
              <a:spcAft>
                <a:spcPts val="0"/>
              </a:spcAft>
              <a:buClrTx/>
              <a:buSzTx/>
              <a:buFontTx/>
              <a:buNone/>
              <a:tabLst/>
            </a:pPr>
            <a:r>
              <a:rPr lang="en-US" sz="1200" b="1" dirty="0"/>
              <a:t>Volume</a:t>
            </a:r>
            <a:endParaRPr kumimoji="0" lang="en-US" sz="1200" b="1" i="0" u="none" strike="noStrike" cap="none" spc="0" normalizeH="0" baseline="0" dirty="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003AD2B7-4865-1EE4-873E-D32923AE3FFA}"/>
              </a:ext>
            </a:extLst>
          </p:cNvPr>
          <p:cNvSpPr txBox="1"/>
          <p:nvPr/>
        </p:nvSpPr>
        <p:spPr>
          <a:xfrm>
            <a:off x="6096066" y="3799318"/>
            <a:ext cx="2798886"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latin typeface="+mn-lt"/>
                <a:ea typeface="+mn-ea"/>
                <a:cs typeface="+mn-cs"/>
                <a:sym typeface="Calibri"/>
              </a:rPr>
              <a:t>Better not to integrate the backup Infra on Isolated Directory System and access to backup infra via separate landing zone </a:t>
            </a:r>
          </a:p>
        </p:txBody>
      </p:sp>
      <p:sp>
        <p:nvSpPr>
          <p:cNvPr id="40" name="TextBox 39">
            <a:extLst>
              <a:ext uri="{FF2B5EF4-FFF2-40B4-BE49-F238E27FC236}">
                <a16:creationId xmlns:a16="http://schemas.microsoft.com/office/drawing/2014/main" id="{BC2150D1-4736-324E-39EC-3A76B5832857}"/>
              </a:ext>
            </a:extLst>
          </p:cNvPr>
          <p:cNvSpPr txBox="1"/>
          <p:nvPr/>
        </p:nvSpPr>
        <p:spPr>
          <a:xfrm>
            <a:off x="465531" y="3818044"/>
            <a:ext cx="247790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rgbClr val="000000"/>
                </a:solidFill>
                <a:effectLst/>
                <a:uFillTx/>
                <a:latin typeface="+mn-lt"/>
                <a:ea typeface="+mn-ea"/>
                <a:cs typeface="+mn-cs"/>
                <a:sym typeface="Calibri"/>
              </a:rPr>
              <a:t>Depends on the data size and change of data, configure the snapshot interval, number of snapshots and retention of snapshot </a:t>
            </a:r>
          </a:p>
        </p:txBody>
      </p:sp>
    </p:spTree>
    <p:extLst>
      <p:ext uri="{BB962C8B-B14F-4D97-AF65-F5344CB8AC3E}">
        <p14:creationId xmlns:p14="http://schemas.microsoft.com/office/powerpoint/2010/main" val="19856851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62B3-AE38-B9F5-DB4C-2B315E0FE19D}"/>
              </a:ext>
            </a:extLst>
          </p:cNvPr>
          <p:cNvSpPr>
            <a:spLocks noGrp="1"/>
          </p:cNvSpPr>
          <p:nvPr>
            <p:ph type="title"/>
          </p:nvPr>
        </p:nvSpPr>
        <p:spPr/>
        <p:txBody>
          <a:bodyPr/>
          <a:lstStyle/>
          <a:p>
            <a:r>
              <a:rPr lang="en-US" sz="2000" dirty="0">
                <a:effectLst/>
                <a:latin typeface="Calibri" panose="020F0502020204030204" pitchFamily="34" charset="0"/>
                <a:ea typeface="Calibri" panose="020F0502020204030204" pitchFamily="34" charset="0"/>
              </a:rPr>
              <a:t>Pre-requirement Recovery Model</a:t>
            </a:r>
            <a:endParaRPr lang="en-US" dirty="0"/>
          </a:p>
        </p:txBody>
      </p:sp>
      <p:sp>
        <p:nvSpPr>
          <p:cNvPr id="3" name="Text Placeholder 2">
            <a:extLst>
              <a:ext uri="{FF2B5EF4-FFF2-40B4-BE49-F238E27FC236}">
                <a16:creationId xmlns:a16="http://schemas.microsoft.com/office/drawing/2014/main" id="{B808E635-6D02-D856-A100-FCF35F565BE1}"/>
              </a:ext>
            </a:extLst>
          </p:cNvPr>
          <p:cNvSpPr>
            <a:spLocks noGrp="1"/>
          </p:cNvSpPr>
          <p:nvPr>
            <p:ph type="body" sz="quarter" idx="10"/>
          </p:nvPr>
        </p:nvSpPr>
        <p:spPr/>
        <p:txBody>
          <a:bodyPr/>
          <a:lstStyle/>
          <a:p>
            <a:pPr marL="342900" indent="-342900">
              <a:buAutoNum type="arabicPeriod"/>
            </a:pPr>
            <a:r>
              <a:rPr lang="en-US" sz="1600" dirty="0"/>
              <a:t>Prepare two zone as Scan zone and Production Zone with network segregation </a:t>
            </a:r>
          </a:p>
          <a:p>
            <a:pPr marL="742950" lvl="1" indent="-342900"/>
            <a:r>
              <a:rPr lang="en-US" sz="1400" dirty="0"/>
              <a:t>Scan Zone is a segregated environment that houses our scanning engine and critical infrastructure. This environment is designed to be isolated from the rest of the network, and it is not affected by the ransomware attack.</a:t>
            </a:r>
          </a:p>
          <a:p>
            <a:pPr marL="742950" lvl="1" indent="-342900"/>
            <a:r>
              <a:rPr lang="en-US" sz="1400" dirty="0"/>
              <a:t>Green/Production Zone is a segregated environment that houses new production Infrastructure without connectivity from Scan Zone </a:t>
            </a:r>
          </a:p>
          <a:p>
            <a:pPr marL="342900" indent="-342900">
              <a:buFont typeface="Arial"/>
              <a:buAutoNum type="arabicPeriod"/>
            </a:pPr>
            <a:r>
              <a:rPr lang="en-US" sz="1600" dirty="0"/>
              <a:t>Storage /NAS Swing kit for Option II &amp; III Combination </a:t>
            </a:r>
          </a:p>
          <a:p>
            <a:pPr marL="342900" indent="-342900">
              <a:buFont typeface="Arial"/>
              <a:buAutoNum type="arabicPeriod"/>
            </a:pPr>
            <a:r>
              <a:rPr lang="en-US" sz="1600" dirty="0"/>
              <a:t>Create the landing zone for Scan zone and Green Zone – Separate landing should be available with separate login. </a:t>
            </a:r>
          </a:p>
          <a:p>
            <a:pPr marL="342900" indent="-342900">
              <a:buFont typeface="Arial"/>
              <a:buAutoNum type="arabicPeriod"/>
            </a:pPr>
            <a:r>
              <a:rPr lang="en-US" sz="1600" dirty="0"/>
              <a:t>Build/Recovery DNS/NTP Infrastructure as pre-requirement for the VMware Infrastructure </a:t>
            </a:r>
          </a:p>
          <a:p>
            <a:pPr marL="342900" indent="-342900">
              <a:buFont typeface="Arial"/>
              <a:buAutoNum type="arabicPeriod"/>
            </a:pPr>
            <a:endParaRPr lang="en-US" sz="1600" dirty="0"/>
          </a:p>
          <a:p>
            <a:pPr marL="342900" indent="-342900">
              <a:buFont typeface="Arial"/>
              <a:buAutoNum type="arabicPeriod"/>
            </a:pPr>
            <a:endParaRPr lang="en-US" sz="1600" dirty="0"/>
          </a:p>
          <a:p>
            <a:pPr marL="342900" indent="-342900">
              <a:buFont typeface="Arial"/>
              <a:buAutoNum type="arabicPeriod"/>
            </a:pPr>
            <a:endParaRPr lang="en-US" sz="1600" dirty="0"/>
          </a:p>
          <a:p>
            <a:pPr marL="342900" indent="-342900">
              <a:buFont typeface="Arial"/>
              <a:buAutoNum type="arabicPeriod"/>
            </a:pPr>
            <a:endParaRPr lang="en-US" sz="1600" dirty="0"/>
          </a:p>
          <a:p>
            <a:pPr marL="342900" indent="-342900"/>
            <a:endParaRPr lang="en-US" sz="1600" dirty="0"/>
          </a:p>
        </p:txBody>
      </p:sp>
      <p:sp>
        <p:nvSpPr>
          <p:cNvPr id="4" name="Slide Number Placeholder 3">
            <a:extLst>
              <a:ext uri="{FF2B5EF4-FFF2-40B4-BE49-F238E27FC236}">
                <a16:creationId xmlns:a16="http://schemas.microsoft.com/office/drawing/2014/main" id="{268A508D-79CD-5367-5260-15D2AE65BE49}"/>
              </a:ext>
            </a:extLst>
          </p:cNvPr>
          <p:cNvSpPr>
            <a:spLocks noGrp="1"/>
          </p:cNvSpPr>
          <p:nvPr>
            <p:ph type="sldNum" sz="quarter" idx="2"/>
          </p:nvPr>
        </p:nvSpPr>
        <p:spPr/>
        <p:txBody>
          <a:bodyPr/>
          <a:lstStyle/>
          <a:p>
            <a:fld id="{86CB4B4D-7CA3-9044-876B-883B54F8677D}" type="slidenum">
              <a:rPr lang="en-US" smtClean="0"/>
              <a:pPr/>
              <a:t>9</a:t>
            </a:fld>
            <a:endParaRPr lang="en-US"/>
          </a:p>
        </p:txBody>
      </p:sp>
    </p:spTree>
    <p:extLst>
      <p:ext uri="{BB962C8B-B14F-4D97-AF65-F5344CB8AC3E}">
        <p14:creationId xmlns:p14="http://schemas.microsoft.com/office/powerpoint/2010/main" val="2559241867"/>
      </p:ext>
    </p:extLst>
  </p:cSld>
  <p:clrMapOvr>
    <a:masterClrMapping/>
  </p:clrMapOvr>
  <p:transition spd="med"/>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EDD5229D2D6344BBF3F5CACF6A86D66" ma:contentTypeVersion="11" ma:contentTypeDescription="Create a new document." ma:contentTypeScope="" ma:versionID="4b4e211b24c88e339d3df6a9fb797751">
  <xsd:schema xmlns:xsd="http://www.w3.org/2001/XMLSchema" xmlns:xs="http://www.w3.org/2001/XMLSchema" xmlns:p="http://schemas.microsoft.com/office/2006/metadata/properties" xmlns:ns1="http://schemas.microsoft.com/sharepoint/v3" xmlns:ns2="c8fd6e79-d334-4823-9090-74c2418109ff" xmlns:ns3="a0fcaa2b-ab9f-4719-adf5-fdedbf7c85dc" targetNamespace="http://schemas.microsoft.com/office/2006/metadata/properties" ma:root="true" ma:fieldsID="62fe86548ed7604aed7086f7d9b2d65a" ns1:_="" ns2:_="" ns3:_="">
    <xsd:import namespace="http://schemas.microsoft.com/sharepoint/v3"/>
    <xsd:import namespace="c8fd6e79-d334-4823-9090-74c2418109ff"/>
    <xsd:import namespace="a0fcaa2b-ab9f-4719-adf5-fdedbf7c85dc"/>
    <xsd:element name="properties">
      <xsd:complexType>
        <xsd:sequence>
          <xsd:element name="documentManagement">
            <xsd:complexType>
              <xsd:all>
                <xsd:element ref="ns2:Description0"/>
                <xsd:element ref="ns2:MediaServiceMetadata" minOccurs="0"/>
                <xsd:element ref="ns2:MediaServiceFastMetadata" minOccurs="0"/>
                <xsd:element ref="ns3:AddtoWhatsNew" minOccurs="0"/>
                <xsd:element ref="ns3:DocumentDescript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3" nillable="true" ma:displayName="Rating (0-5)" ma:decimals="2" ma:description="Average value of all the ratings that have been submitted" ma:internalName="AverageRating" ma:readOnly="true">
      <xsd:simpleType>
        <xsd:restriction base="dms:Number"/>
      </xsd:simpleType>
    </xsd:element>
    <xsd:element name="RatingCount" ma:index="17" nillable="true" ma:displayName="Number of Ratings" ma:decimals="0" ma:description="Number of ratings submitted" ma:internalName="RatingCount" ma:readOnly="true">
      <xsd:simpleType>
        <xsd:restriction base="dms:Number"/>
      </xsd:simpleType>
    </xsd:element>
    <xsd:element name="RatedBy" ma:index="18"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9" nillable="true" ma:displayName="User ratings" ma:description="User ratings for the item" ma:hidden="true" ma:internalName="Ratings">
      <xsd:simpleType>
        <xsd:restriction base="dms:Note"/>
      </xsd:simpleType>
    </xsd:element>
    <xsd:element name="LikesCount" ma:index="20" nillable="true" ma:displayName="Number of Likes" ma:internalName="LikesCount">
      <xsd:simpleType>
        <xsd:restriction base="dms:Unknown"/>
      </xsd:simpleType>
    </xsd:element>
    <xsd:element name="LikedBy" ma:index="21"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8fd6e79-d334-4823-9090-74c2418109ff" elementFormDefault="qualified">
    <xsd:import namespace="http://schemas.microsoft.com/office/2006/documentManagement/types"/>
    <xsd:import namespace="http://schemas.microsoft.com/office/infopath/2007/PartnerControls"/>
    <xsd:element name="Description0" ma:index="8" ma:displayName="Description" ma:internalName="Description0">
      <xsd:simpleType>
        <xsd:restriction base="dms:Note">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fcaa2b-ab9f-4719-adf5-fdedbf7c85dc" elementFormDefault="qualified">
    <xsd:import namespace="http://schemas.microsoft.com/office/2006/documentManagement/types"/>
    <xsd:import namespace="http://schemas.microsoft.com/office/infopath/2007/PartnerControls"/>
    <xsd:element name="AddtoWhatsNew" ma:index="11" nillable="true" ma:displayName="AddtoWhatsNew" ma:default="0" ma:description="Select yes/tick to display this document in &quot;Whats new on the portal&quot;  section." ma:internalName="AddtoWhatsNew">
      <xsd:simpleType>
        <xsd:restriction base="dms:Boolean"/>
      </xsd:simpleType>
    </xsd:element>
    <xsd:element name="DocumentDescription" ma:index="12" nillable="true" ma:displayName="DocumentDescription" ma:description="Short description of the document which should be displayed in &quot;Whats new on the portal&quot; section." ma:internalName="DocumentDescription">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scription0 xmlns="c8fd6e79-d334-4823-9090-74c2418109ff">Orals slides for pursuits</Description0>
    <AddtoWhatsNew xmlns="a0fcaa2b-ab9f-4719-adf5-fdedbf7c85dc">false</AddtoWhatsNew>
    <DocumentDescription xmlns="a0fcaa2b-ab9f-4719-adf5-fdedbf7c85dc" xsi:nil="true"/>
    <LikesCount xmlns="http://schemas.microsoft.com/sharepoint/v3" xsi:nil="true"/>
    <Ratings xmlns="http://schemas.microsoft.com/sharepoint/v3">5,5,</Ratings>
    <LikedBy xmlns="http://schemas.microsoft.com/sharepoint/v3">
      <UserInfo>
        <DisplayName/>
        <AccountId xsi:nil="true"/>
        <AccountType/>
      </UserInfo>
    </LikedBy>
    <RatedBy xmlns="http://schemas.microsoft.com/sharepoint/v3">
      <UserInfo>
        <DisplayName>SrinivasBN</DisplayName>
        <AccountId>1449</AccountId>
        <AccountType/>
      </UserInfo>
      <UserInfo>
        <DisplayName>i:0#.f|membership|sagar_gururaj@ad.infosys.com</DisplayName>
        <AccountId>27472</AccountId>
        <AccountType/>
      </UserInfo>
    </RatedBy>
    <AverageRating xmlns="http://schemas.microsoft.com/sharepoint/v3">5</AverageRating>
    <RatingCount xmlns="http://schemas.microsoft.com/sharepoint/v3">2</RatingCount>
  </documentManagement>
</p:properties>
</file>

<file path=customXml/itemProps1.xml><?xml version="1.0" encoding="utf-8"?>
<ds:datastoreItem xmlns:ds="http://schemas.openxmlformats.org/officeDocument/2006/customXml" ds:itemID="{4B4DAA5C-F94D-46E7-844F-FE8256D17E4E}">
  <ds:schemaRefs>
    <ds:schemaRef ds:uri="http://schemas.microsoft.com/sharepoint/v3/contenttype/forms"/>
  </ds:schemaRefs>
</ds:datastoreItem>
</file>

<file path=customXml/itemProps2.xml><?xml version="1.0" encoding="utf-8"?>
<ds:datastoreItem xmlns:ds="http://schemas.openxmlformats.org/officeDocument/2006/customXml" ds:itemID="{B22D6971-950C-4A40-B048-99684A8E40E9}">
  <ds:schemaRefs>
    <ds:schemaRef ds:uri="a0fcaa2b-ab9f-4719-adf5-fdedbf7c85dc"/>
    <ds:schemaRef ds:uri="c8fd6e79-d334-4823-9090-74c2418109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99711AF-1E01-452B-8B11-4192A7B811E1}">
  <ds:schemaRefs>
    <ds:schemaRef ds:uri="http://www.w3.org/XML/1998/namespace"/>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c8fd6e79-d334-4823-9090-74c2418109ff"/>
    <ds:schemaRef ds:uri="http://schemas.openxmlformats.org/package/2006/metadata/core-properties"/>
    <ds:schemaRef ds:uri="a0fcaa2b-ab9f-4719-adf5-fdedbf7c85dc"/>
    <ds:schemaRef ds:uri="http://purl.org/dc/dcmityp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165</TotalTime>
  <Words>1181</Words>
  <Application>Microsoft Office PowerPoint</Application>
  <PresentationFormat>On-screen Show (16:9)</PresentationFormat>
  <Paragraphs>182</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ClarityCityRegular</vt:lpstr>
      <vt:lpstr>Google Sans</vt:lpstr>
      <vt:lpstr>Tungsten Medium</vt:lpstr>
      <vt:lpstr>Verdana</vt:lpstr>
      <vt:lpstr>Infosys Template 1</vt:lpstr>
      <vt:lpstr>PowerPoint Presentation</vt:lpstr>
      <vt:lpstr>Agenda</vt:lpstr>
      <vt:lpstr>Introduction the documentation</vt:lpstr>
      <vt:lpstr>Protection of VMware Stack</vt:lpstr>
      <vt:lpstr>Protection of VMware Stack - Landing Architecture </vt:lpstr>
      <vt:lpstr>Protection of VMware Stack - Patch Management &amp; PAM Integration </vt:lpstr>
      <vt:lpstr>Protection of VMware Stack – RBAC and Guideline </vt:lpstr>
      <vt:lpstr>Storage Snapshot / VM Isolation Replication / Backup Protection</vt:lpstr>
      <vt:lpstr>Pre-requirement Recovery Model</vt:lpstr>
      <vt:lpstr>Storage Snapshot Recovery Model – Combination Option I &amp; III </vt:lpstr>
      <vt:lpstr>Isolated VM replication Recovery Model – Combination Option II &amp; III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S.</dc:creator>
  <cp:lastModifiedBy>Kannan Selvaraj</cp:lastModifiedBy>
  <cp:revision>3</cp:revision>
  <dcterms:modified xsi:type="dcterms:W3CDTF">2024-05-20T16:05:19Z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1813203</vt:lpwstr>
  </property>
  <property fmtid="{D5CDD505-2E9C-101B-9397-08002B2CF9AE}" pid="3" name="NXPowerLiteSettings">
    <vt:lpwstr>E7000400038000</vt:lpwstr>
  </property>
  <property fmtid="{D5CDD505-2E9C-101B-9397-08002B2CF9AE}" pid="4" name="NXPowerLiteVersion">
    <vt:lpwstr>D6.1.0</vt:lpwstr>
  </property>
  <property fmtid="{D5CDD505-2E9C-101B-9397-08002B2CF9AE}" pid="5" name="ContentTypeId">
    <vt:lpwstr>0x0101006EDD5229D2D6344BBF3F5CACF6A86D66</vt:lpwstr>
  </property>
  <property fmtid="{D5CDD505-2E9C-101B-9397-08002B2CF9AE}" pid="6" name="MSIP_Label_be4b3411-284d-4d31-bd4f-bc13ef7f1fd6_Enabled">
    <vt:lpwstr>True</vt:lpwstr>
  </property>
  <property fmtid="{D5CDD505-2E9C-101B-9397-08002B2CF9AE}" pid="7" name="MSIP_Label_be4b3411-284d-4d31-bd4f-bc13ef7f1fd6_SiteId">
    <vt:lpwstr>63ce7d59-2f3e-42cd-a8cc-be764cff5eb6</vt:lpwstr>
  </property>
  <property fmtid="{D5CDD505-2E9C-101B-9397-08002B2CF9AE}" pid="8" name="MSIP_Label_be4b3411-284d-4d31-bd4f-bc13ef7f1fd6_Owner">
    <vt:lpwstr>Ishani_Chatterjee@ad.infosys.com</vt:lpwstr>
  </property>
  <property fmtid="{D5CDD505-2E9C-101B-9397-08002B2CF9AE}" pid="9" name="MSIP_Label_be4b3411-284d-4d31-bd4f-bc13ef7f1fd6_SetDate">
    <vt:lpwstr>2019-07-01T04:53:47.0153144Z</vt:lpwstr>
  </property>
  <property fmtid="{D5CDD505-2E9C-101B-9397-08002B2CF9AE}" pid="10" name="MSIP_Label_be4b3411-284d-4d31-bd4f-bc13ef7f1fd6_Name">
    <vt:lpwstr>Internal</vt:lpwstr>
  </property>
  <property fmtid="{D5CDD505-2E9C-101B-9397-08002B2CF9AE}" pid="11" name="MSIP_Label_be4b3411-284d-4d31-bd4f-bc13ef7f1fd6_Application">
    <vt:lpwstr>Microsoft Azure Information Protection</vt:lpwstr>
  </property>
  <property fmtid="{D5CDD505-2E9C-101B-9397-08002B2CF9AE}" pid="12" name="MSIP_Label_be4b3411-284d-4d31-bd4f-bc13ef7f1fd6_Extended_MSFT_Method">
    <vt:lpwstr>Automatic</vt:lpwstr>
  </property>
  <property fmtid="{D5CDD505-2E9C-101B-9397-08002B2CF9AE}" pid="13" name="MSIP_Label_a0819fa7-4367-4500-ba88-dd630d977609_Enabled">
    <vt:lpwstr>true</vt:lpwstr>
  </property>
  <property fmtid="{D5CDD505-2E9C-101B-9397-08002B2CF9AE}" pid="14" name="MSIP_Label_a0819fa7-4367-4500-ba88-dd630d977609_SetDate">
    <vt:lpwstr>2024-02-09T08:35:45Z</vt:lpwstr>
  </property>
  <property fmtid="{D5CDD505-2E9C-101B-9397-08002B2CF9AE}" pid="15" name="MSIP_Label_a0819fa7-4367-4500-ba88-dd630d977609_Method">
    <vt:lpwstr>Standard</vt:lpwstr>
  </property>
  <property fmtid="{D5CDD505-2E9C-101B-9397-08002B2CF9AE}" pid="16" name="MSIP_Label_a0819fa7-4367-4500-ba88-dd630d977609_Name">
    <vt:lpwstr>a0819fa7-4367-4500-ba88-dd630d977609</vt:lpwstr>
  </property>
  <property fmtid="{D5CDD505-2E9C-101B-9397-08002B2CF9AE}" pid="17" name="MSIP_Label_a0819fa7-4367-4500-ba88-dd630d977609_SiteId">
    <vt:lpwstr>63ce7d59-2f3e-42cd-a8cc-be764cff5eb6</vt:lpwstr>
  </property>
  <property fmtid="{D5CDD505-2E9C-101B-9397-08002B2CF9AE}" pid="18" name="MSIP_Label_a0819fa7-4367-4500-ba88-dd630d977609_ContentBits">
    <vt:lpwstr>0</vt:lpwstr>
  </property>
</Properties>
</file>